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91" r:id="rId3"/>
    <p:sldId id="263" r:id="rId4"/>
    <p:sldId id="262" r:id="rId5"/>
    <p:sldId id="287" r:id="rId6"/>
    <p:sldId id="288" r:id="rId7"/>
    <p:sldId id="275" r:id="rId8"/>
    <p:sldId id="266" r:id="rId9"/>
    <p:sldId id="268" r:id="rId10"/>
    <p:sldId id="270" r:id="rId11"/>
    <p:sldId id="289" r:id="rId12"/>
    <p:sldId id="269" r:id="rId13"/>
    <p:sldId id="271" r:id="rId14"/>
    <p:sldId id="273" r:id="rId15"/>
    <p:sldId id="285" r:id="rId16"/>
    <p:sldId id="276" r:id="rId17"/>
    <p:sldId id="277" r:id="rId18"/>
    <p:sldId id="279" r:id="rId19"/>
    <p:sldId id="281" r:id="rId20"/>
    <p:sldId id="283" r:id="rId21"/>
    <p:sldId id="284" r:id="rId22"/>
    <p:sldId id="290" r:id="rId23"/>
    <p:sldId id="260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" id="{51596B0F-75D2-4D25-9131-7DCDD5DACF20}">
          <p14:sldIdLst>
            <p14:sldId id="257"/>
            <p14:sldId id="291"/>
            <p14:sldId id="263"/>
            <p14:sldId id="262"/>
            <p14:sldId id="287"/>
            <p14:sldId id="288"/>
            <p14:sldId id="275"/>
            <p14:sldId id="266"/>
            <p14:sldId id="268"/>
            <p14:sldId id="270"/>
            <p14:sldId id="289"/>
            <p14:sldId id="269"/>
            <p14:sldId id="271"/>
            <p14:sldId id="273"/>
            <p14:sldId id="285"/>
            <p14:sldId id="276"/>
            <p14:sldId id="277"/>
            <p14:sldId id="279"/>
            <p14:sldId id="281"/>
            <p14:sldId id="283"/>
            <p14:sldId id="284"/>
            <p14:sldId id="290"/>
            <p14:sldId id="260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4" pos="740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DLEE John" initials="GJ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34D"/>
    <a:srgbClr val="EB2101"/>
    <a:srgbClr val="8C286B"/>
    <a:srgbClr val="5B9BD5"/>
    <a:srgbClr val="70AD47"/>
    <a:srgbClr val="ED7D31"/>
    <a:srgbClr val="FE9696"/>
    <a:srgbClr val="D6FEDD"/>
    <a:srgbClr val="C77CFF"/>
    <a:srgbClr val="FF5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80" autoAdjust="0"/>
    <p:restoredTop sz="90048" autoAdjust="0"/>
  </p:normalViewPr>
  <p:slideViewPr>
    <p:cSldViewPr snapToGrid="0">
      <p:cViewPr>
        <p:scale>
          <a:sx n="35" d="100"/>
          <a:sy n="35" d="100"/>
        </p:scale>
        <p:origin x="672" y="1664"/>
      </p:cViewPr>
      <p:guideLst>
        <p:guide orient="horz" pos="958"/>
        <p:guide pos="325"/>
        <p:guide pos="7401"/>
      </p:guideLst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5-11T11:00:24.519" idx="6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0B334-F8FC-2D45-933A-5651794B1D02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694EE-05B0-D046-B23E-D2C8F3331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50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694EE-05B0-D046-B23E-D2C8F33319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6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694EE-05B0-D046-B23E-D2C8F33319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2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694EE-05B0-D046-B23E-D2C8F33319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7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694EE-05B0-D046-B23E-D2C8F33319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1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C8983-6949-8F47-8BE2-E4196E5D4E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0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694EE-05B0-D046-B23E-D2C8F33319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02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694EE-05B0-D046-B23E-D2C8F33319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4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694EE-05B0-D046-B23E-D2C8F33319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4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6AAE-3A95-4D5B-AA65-B402AE758DD9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1AAE-298A-4B38-A52D-74DA8FB75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23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6AAE-3A95-4D5B-AA65-B402AE758DD9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1AAE-298A-4B38-A52D-74DA8FB75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0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6AAE-3A95-4D5B-AA65-B402AE758DD9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1AAE-298A-4B38-A52D-74DA8FB75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59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ABD6AAE-3A95-4D5B-AA65-B402AE758DD9}" type="datetimeFigureOut">
              <a:rPr lang="en-GB" smtClean="0"/>
              <a:pPr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B61AAE-298A-4B38-A52D-74DA8FB757B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03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6AAE-3A95-4D5B-AA65-B402AE758DD9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1AAE-298A-4B38-A52D-74DA8FB75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7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6AAE-3A95-4D5B-AA65-B402AE758DD9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1AAE-298A-4B38-A52D-74DA8FB75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20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6AAE-3A95-4D5B-AA65-B402AE758DD9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1AAE-298A-4B38-A52D-74DA8FB75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07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6AAE-3A95-4D5B-AA65-B402AE758DD9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1AAE-298A-4B38-A52D-74DA8FB75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8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6AAE-3A95-4D5B-AA65-B402AE758DD9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1AAE-298A-4B38-A52D-74DA8FB75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41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6AAE-3A95-4D5B-AA65-B402AE758DD9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1AAE-298A-4B38-A52D-74DA8FB75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70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6AAE-3A95-4D5B-AA65-B402AE758DD9}" type="datetimeFigureOut">
              <a:rPr lang="en-GB" smtClean="0"/>
              <a:t>11/05/2016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1AAE-298A-4B38-A52D-74DA8FB75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6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ABD6AAE-3A95-4D5B-AA65-B402AE758DD9}" type="datetimeFigureOut">
              <a:rPr lang="en-GB" smtClean="0"/>
              <a:pPr/>
              <a:t>11/05/2016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B61AAE-298A-4B38-A52D-74DA8FB757B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0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jpeg"/><Relationship Id="rId1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emf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20.jpeg"/><Relationship Id="rId10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37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6838603" cy="7471433"/>
          </a:xfrm>
          <a:prstGeom prst="rect">
            <a:avLst/>
          </a:prstGeom>
          <a:solidFill>
            <a:srgbClr val="E7E6E6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195" y="0"/>
            <a:ext cx="6373092" cy="3312474"/>
          </a:xfrm>
        </p:spPr>
        <p:txBody>
          <a:bodyPr>
            <a:normAutofit/>
          </a:bodyPr>
          <a:lstStyle/>
          <a:p>
            <a:pPr algn="l"/>
            <a:r>
              <a:rPr lang="en-US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Improving the accuracy of </a:t>
            </a:r>
            <a:r>
              <a:rPr lang="en-US" sz="5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elevational</a:t>
            </a:r>
            <a:r>
              <a:rPr lang="en-US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 range shift models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5" y="5562439"/>
            <a:ext cx="4715266" cy="1066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195" y="4287315"/>
            <a:ext cx="50042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John </a:t>
            </a:r>
            <a:r>
              <a:rPr lang="en-GB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Godlee</a:t>
            </a:r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GB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May 2016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39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12679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Stress – Chlorophyll fluorescence &amp; content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720" y="2182097"/>
            <a:ext cx="4855368" cy="3236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6"/>
          <a:stretch/>
        </p:blipFill>
        <p:spPr>
          <a:xfrm>
            <a:off x="1662844" y="2872812"/>
            <a:ext cx="3941806" cy="36568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4787" y="199829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45135" y="1730977"/>
            <a:ext cx="2051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Chlorophyll fluorescence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32799" y="218209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02839" y="5419009"/>
            <a:ext cx="563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Chlorophyll fluorescence using a  </a:t>
            </a:r>
          </a:p>
          <a:p>
            <a:pPr algn="ctr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MINI-PAM-II </a:t>
            </a:r>
            <a:r>
              <a:rPr lang="en-GB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fluorometer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005097" y="4032985"/>
            <a:ext cx="1257300" cy="1257300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PSII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ight Arrow 24"/>
          <p:cNvSpPr/>
          <p:nvPr/>
        </p:nvSpPr>
        <p:spPr>
          <a:xfrm rot="1203785">
            <a:off x="2289025" y="5059093"/>
            <a:ext cx="2445672" cy="671312"/>
          </a:xfrm>
          <a:prstGeom prst="rightArrow">
            <a:avLst/>
          </a:prstGeom>
          <a:solidFill>
            <a:srgbClr val="61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Photosynthesis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633747" y="2459964"/>
            <a:ext cx="8061" cy="1798906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011996" y="2587780"/>
            <a:ext cx="1282563" cy="178715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2"/>
          <a:stretch/>
        </p:blipFill>
        <p:spPr>
          <a:xfrm rot="20655124">
            <a:off x="-156718" y="2339443"/>
            <a:ext cx="3349575" cy="24501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5938" y="1084514"/>
            <a:ext cx="1065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Arial" charset="0"/>
                <a:ea typeface="Arial" charset="0"/>
                <a:cs typeface="Arial" charset="0"/>
              </a:rPr>
              <a:t>Healthy Plant – photosynthetic efficiency (</a:t>
            </a:r>
            <a:r>
              <a:rPr lang="en-GB" sz="2800" dirty="0" err="1" smtClean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GB" sz="2800" baseline="-25000" dirty="0" err="1" smtClean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GB" sz="2800" dirty="0" smtClean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GB" sz="2800" dirty="0" err="1" smtClean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GB" sz="2800" baseline="-25000" dirty="0" err="1" smtClean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GB" sz="2800" dirty="0" smtClean="0">
                <a:latin typeface="Arial" charset="0"/>
                <a:ea typeface="Arial" charset="0"/>
                <a:cs typeface="Arial" charset="0"/>
              </a:rPr>
              <a:t>) ~ 0.8</a:t>
            </a:r>
            <a:endParaRPr lang="en-GB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9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12844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Stress – Chlorophyll fluorescence &amp; content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6"/>
          <a:stretch/>
        </p:blipFill>
        <p:spPr>
          <a:xfrm>
            <a:off x="1662844" y="2872812"/>
            <a:ext cx="3941806" cy="36568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4787" y="199829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32799" y="218209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005097" y="4032985"/>
            <a:ext cx="1257300" cy="1257300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PSII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ight Arrow 24"/>
          <p:cNvSpPr/>
          <p:nvPr/>
        </p:nvSpPr>
        <p:spPr>
          <a:xfrm rot="1203785">
            <a:off x="2404621" y="5116311"/>
            <a:ext cx="2445672" cy="295898"/>
          </a:xfrm>
          <a:prstGeom prst="rightArrow">
            <a:avLst>
              <a:gd name="adj1" fmla="val 18354"/>
              <a:gd name="adj2" fmla="val 47821"/>
            </a:avLst>
          </a:prstGeom>
          <a:solidFill>
            <a:srgbClr val="61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011996" y="2587780"/>
            <a:ext cx="1282563" cy="178715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2"/>
          <a:stretch/>
        </p:blipFill>
        <p:spPr>
          <a:xfrm rot="20655124">
            <a:off x="-156718" y="2339443"/>
            <a:ext cx="3349575" cy="2450152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3324338" y="2517172"/>
            <a:ext cx="634940" cy="1737307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15938" y="1084514"/>
            <a:ext cx="10282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Arial" charset="0"/>
                <a:ea typeface="Arial" charset="0"/>
                <a:cs typeface="Arial" charset="0"/>
              </a:rPr>
              <a:t>Stressed Plant – photosynthetic </a:t>
            </a:r>
            <a:r>
              <a:rPr lang="en-GB" sz="2800" dirty="0">
                <a:latin typeface="Arial" charset="0"/>
                <a:ea typeface="Arial" charset="0"/>
                <a:cs typeface="Arial" charset="0"/>
              </a:rPr>
              <a:t>efficiency (</a:t>
            </a:r>
            <a:r>
              <a:rPr lang="en-GB" sz="2800" dirty="0" err="1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GB" sz="2800" baseline="-25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GB" sz="28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GB" sz="2800" dirty="0" err="1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GB" sz="2800" baseline="-25000" dirty="0" err="1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GB" sz="2800" dirty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GB" sz="2800" dirty="0" smtClean="0">
                <a:latin typeface="Arial" charset="0"/>
                <a:ea typeface="Arial" charset="0"/>
                <a:cs typeface="Arial" charset="0"/>
              </a:rPr>
              <a:t>&lt; 0.7</a:t>
            </a:r>
            <a:endParaRPr lang="en-GB" sz="2800" dirty="0">
              <a:latin typeface="Arial" charset="0"/>
              <a:ea typeface="Arial" charset="0"/>
              <a:cs typeface="Arial" charset="0"/>
            </a:endParaRPr>
          </a:p>
          <a:p>
            <a:endParaRPr lang="en-GB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45135" y="1730977"/>
            <a:ext cx="2051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Chlorophyll fluorescence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720" y="2182097"/>
            <a:ext cx="4855368" cy="323691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02839" y="5419009"/>
            <a:ext cx="563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Chlorophyll fluorescence using a  </a:t>
            </a:r>
          </a:p>
          <a:p>
            <a:pPr algn="ctr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MINI-PAM-II </a:t>
            </a:r>
            <a:r>
              <a:rPr lang="en-GB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fluorometer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4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47974" y="-150020"/>
            <a:ext cx="9344025" cy="7104612"/>
          </a:xfrm>
        </p:spPr>
      </p:pic>
      <p:cxnSp>
        <p:nvCxnSpPr>
          <p:cNvPr id="9" name="Straight Arrow Connector 8"/>
          <p:cNvCxnSpPr/>
          <p:nvPr/>
        </p:nvCxnSpPr>
        <p:spPr>
          <a:xfrm flipH="1">
            <a:off x="8154358" y="1583527"/>
            <a:ext cx="1010424" cy="310714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105650" y="5650951"/>
            <a:ext cx="1249230" cy="96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968932" y="5632869"/>
            <a:ext cx="1527618" cy="30307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5938" y="1321917"/>
            <a:ext cx="58324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Adult-Seedlings Competition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Canopy Density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Root Competition 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Seedling-Seedling Competition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Seedling Abundance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68169" y="1060307"/>
            <a:ext cx="2505622" cy="523220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glow rad="469900">
                    <a:schemeClr val="bg1">
                      <a:lumMod val="95000"/>
                      <a:alpha val="72000"/>
                    </a:schemeClr>
                  </a:glow>
                </a:effectLst>
              </a:rPr>
              <a:t>Canopy Density</a:t>
            </a:r>
            <a:endParaRPr lang="en-US" sz="1600" b="1" dirty="0">
              <a:effectLst>
                <a:glow rad="469900">
                  <a:schemeClr val="bg1">
                    <a:lumMod val="95000"/>
                    <a:alpha val="72000"/>
                  </a:schemeClr>
                </a:glo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72104" y="5935940"/>
            <a:ext cx="2281394" cy="954107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glow rad="469900">
                    <a:schemeClr val="bg1">
                      <a:lumMod val="95000"/>
                      <a:alpha val="72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Root </a:t>
            </a:r>
          </a:p>
          <a:p>
            <a:r>
              <a:rPr lang="en-US" sz="2800" b="1" dirty="0" smtClean="0">
                <a:effectLst>
                  <a:glow rad="469900">
                    <a:schemeClr val="bg1">
                      <a:lumMod val="95000"/>
                      <a:alpha val="72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Competition</a:t>
            </a:r>
            <a:endParaRPr lang="en-US" b="1" dirty="0">
              <a:effectLst>
                <a:glow rad="469900">
                  <a:schemeClr val="bg1">
                    <a:lumMod val="95000"/>
                    <a:alpha val="72000"/>
                  </a:schemeClr>
                </a:glo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51844" y="4794177"/>
            <a:ext cx="2414444" cy="1077218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effectLst>
                  <a:glow rad="469900">
                    <a:schemeClr val="bg1">
                      <a:lumMod val="95000"/>
                      <a:alpha val="72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Seedling </a:t>
            </a:r>
          </a:p>
          <a:p>
            <a:r>
              <a:rPr lang="en-US" sz="3200" b="1" dirty="0" smtClean="0">
                <a:effectLst>
                  <a:glow rad="469900">
                    <a:schemeClr val="bg1">
                      <a:lumMod val="95000"/>
                      <a:alpha val="72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Abundance</a:t>
            </a:r>
            <a:endParaRPr lang="en-US" b="1" dirty="0">
              <a:effectLst>
                <a:glow rad="469900">
                  <a:schemeClr val="bg1">
                    <a:lumMod val="95000"/>
                    <a:alpha val="72000"/>
                  </a:schemeClr>
                </a:glo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5938" y="0"/>
            <a:ext cx="846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interactions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73626" y="5837528"/>
            <a:ext cx="3389841" cy="1494605"/>
          </a:xfrm>
          <a:prstGeom prst="rect">
            <a:avLst/>
          </a:prstGeom>
          <a:solidFill>
            <a:srgbClr val="A0734D"/>
          </a:solidFill>
          <a:ln w="19050">
            <a:solidFill>
              <a:srgbClr val="A0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11160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analysis – effect of competition 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4415631" y="7942053"/>
            <a:ext cx="3647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AIC and R2 to choose between models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96" y="1526495"/>
            <a:ext cx="1258400" cy="1780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r="1" b="8604"/>
          <a:stretch/>
        </p:blipFill>
        <p:spPr>
          <a:xfrm>
            <a:off x="3233738" y="3041489"/>
            <a:ext cx="1275014" cy="1235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96" y="4294502"/>
            <a:ext cx="1271665" cy="1339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3"/>
          <a:stretch/>
        </p:blipFill>
        <p:spPr>
          <a:xfrm>
            <a:off x="3250352" y="5544817"/>
            <a:ext cx="1258400" cy="12573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81335" y="2065979"/>
            <a:ext cx="33810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+ (Plot)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(Species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14516" y="1863438"/>
            <a:ext cx="1160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~</a:t>
            </a:r>
            <a:endParaRPr lang="en-US" sz="6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29153" y="990361"/>
            <a:ext cx="321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Random Effects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Left Brace 14"/>
          <p:cNvSpPr/>
          <p:nvPr/>
        </p:nvSpPr>
        <p:spPr>
          <a:xfrm rot="5400000">
            <a:off x="9625417" y="-37582"/>
            <a:ext cx="428928" cy="3373113"/>
          </a:xfrm>
          <a:prstGeom prst="leftBrace">
            <a:avLst>
              <a:gd name="adj1" fmla="val 3042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4" y="1777629"/>
            <a:ext cx="1400944" cy="147566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415578" y="3914083"/>
            <a:ext cx="2399323" cy="2399323"/>
            <a:chOff x="5994400" y="3556000"/>
            <a:chExt cx="1605280" cy="160528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5994400" y="3556000"/>
              <a:ext cx="0" cy="16052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>
              <a:off x="6797040" y="4358640"/>
              <a:ext cx="0" cy="16052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522035" y="4288832"/>
            <a:ext cx="2122776" cy="1862312"/>
            <a:chOff x="6270947" y="3957885"/>
            <a:chExt cx="1910862" cy="1676400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6270947" y="3957885"/>
              <a:ext cx="1453662" cy="1219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23347" y="4110285"/>
              <a:ext cx="1453662" cy="1219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6575747" y="4262685"/>
              <a:ext cx="1453662" cy="121920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6728147" y="4415085"/>
              <a:ext cx="1453662" cy="121920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/>
          <p:cNvCxnSpPr/>
          <p:nvPr/>
        </p:nvCxnSpPr>
        <p:spPr>
          <a:xfrm rot="5400000" flipH="1">
            <a:off x="8766502" y="3399432"/>
            <a:ext cx="1620463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484196" y="2088229"/>
            <a:ext cx="315342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Elevation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Root Competition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smtClean="0"/>
              <a:t>Canopy Density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Seedling Abundance</a:t>
            </a:r>
            <a:endParaRPr 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-27708" y="3082150"/>
            <a:ext cx="27748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Photosynthetic Efficiency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Chlorophyll Content</a:t>
            </a:r>
            <a:endParaRPr lang="en-US" sz="2800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5239161" y="-532045"/>
            <a:ext cx="409656" cy="4387273"/>
          </a:xfrm>
          <a:prstGeom prst="leftBrace">
            <a:avLst>
              <a:gd name="adj1" fmla="val 3042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835768" y="993033"/>
            <a:ext cx="321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Fixed Effect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Left Brace 56"/>
          <p:cNvSpPr/>
          <p:nvPr/>
        </p:nvSpPr>
        <p:spPr>
          <a:xfrm rot="5400000">
            <a:off x="1154838" y="813649"/>
            <a:ext cx="416561" cy="1702794"/>
          </a:xfrm>
          <a:prstGeom prst="leftBrace">
            <a:avLst>
              <a:gd name="adj1" fmla="val 3042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-248495" y="1011925"/>
            <a:ext cx="321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Response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1329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analysis – effect of competition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2221" y="4249524"/>
            <a:ext cx="58860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</a:t>
            </a:r>
            <a:r>
              <a:rPr lang="en-US" sz="2800" dirty="0" smtClean="0"/>
              <a:t>est quality model chosen using: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AIC (</a:t>
            </a:r>
            <a:r>
              <a:rPr lang="en-US" sz="2800" dirty="0" err="1" smtClean="0"/>
              <a:t>Akaike</a:t>
            </a:r>
            <a:r>
              <a:rPr lang="en-US" sz="2800" dirty="0" smtClean="0"/>
              <a:t> Information Criterion)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Pseudo-R-squared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(Barton 2015)</a:t>
            </a:r>
          </a:p>
          <a:p>
            <a:endParaRPr lang="en-US" sz="28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-523350" y="1458968"/>
            <a:ext cx="12379031" cy="2393755"/>
            <a:chOff x="-629943" y="993033"/>
            <a:chExt cx="12379031" cy="2393755"/>
          </a:xfrm>
        </p:grpSpPr>
        <p:sp>
          <p:nvSpPr>
            <p:cNvPr id="45" name="Left Brace 44"/>
            <p:cNvSpPr/>
            <p:nvPr/>
          </p:nvSpPr>
          <p:spPr>
            <a:xfrm rot="5400000">
              <a:off x="9817753" y="-40012"/>
              <a:ext cx="456813" cy="3405857"/>
            </a:xfrm>
            <a:prstGeom prst="leftBrace">
              <a:avLst>
                <a:gd name="adj1" fmla="val 30426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022" y="1605993"/>
              <a:ext cx="1258400" cy="178079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" r="1" b="8604"/>
            <a:stretch/>
          </p:blipFill>
          <p:spPr>
            <a:xfrm>
              <a:off x="3717694" y="1875788"/>
              <a:ext cx="1271531" cy="123511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624" y="1875788"/>
              <a:ext cx="1271665" cy="133948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3"/>
            <a:stretch/>
          </p:blipFill>
          <p:spPr>
            <a:xfrm>
              <a:off x="6787428" y="1853564"/>
              <a:ext cx="1258400" cy="125733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8045827" y="2174814"/>
              <a:ext cx="32816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+ </a:t>
              </a:r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(Plot) </a:t>
              </a:r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+ </a:t>
              </a:r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(Species</a:t>
              </a:r>
              <a:r>
                <a:rPr lang="en-US" sz="2800" dirty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06" y="1830937"/>
              <a:ext cx="1400944" cy="147566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594990" y="1942393"/>
              <a:ext cx="11600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latin typeface="Arial" charset="0"/>
                  <a:ea typeface="Arial" charset="0"/>
                  <a:cs typeface="Arial" charset="0"/>
                </a:rPr>
                <a:t>~</a:t>
              </a:r>
              <a:endParaRPr lang="en-US" sz="6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99295" y="2191224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+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27720" y="2191224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+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43790" y="2211177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+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35768" y="993033"/>
              <a:ext cx="3216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Fixed Effects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371789" y="993033"/>
              <a:ext cx="3216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Random Effects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Left Brace 45"/>
            <p:cNvSpPr/>
            <p:nvPr/>
          </p:nvSpPr>
          <p:spPr>
            <a:xfrm rot="5400000">
              <a:off x="4893145" y="-1261360"/>
              <a:ext cx="434559" cy="5870806"/>
            </a:xfrm>
            <a:prstGeom prst="leftBrace">
              <a:avLst>
                <a:gd name="adj1" fmla="val 30426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15240" y="1179226"/>
              <a:ext cx="3216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" name="Left Brace 47"/>
            <p:cNvSpPr/>
            <p:nvPr/>
          </p:nvSpPr>
          <p:spPr>
            <a:xfrm rot="5400000">
              <a:off x="746009" y="958583"/>
              <a:ext cx="416561" cy="1448920"/>
            </a:xfrm>
            <a:prstGeom prst="leftBrace">
              <a:avLst>
                <a:gd name="adj1" fmla="val 30426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-629943" y="1031148"/>
              <a:ext cx="3216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rial" charset="0"/>
                  <a:ea typeface="Arial" charset="0"/>
                  <a:cs typeface="Arial" charset="0"/>
                </a:rPr>
                <a:t>Response</a:t>
              </a:r>
              <a:endParaRPr lang="en-US" sz="28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158803" y="4249524"/>
            <a:ext cx="4925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Model validation using: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Variance Inflation Factors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Heteroscedasticity –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predicted vs. observed plot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89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1329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analysis – species sensitivity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3" y="1736523"/>
            <a:ext cx="1258400" cy="178079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210190" y="2366642"/>
            <a:ext cx="4953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(Plot)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Elevation|Species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2258" y="1144156"/>
            <a:ext cx="321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Random Effects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Left Brace 25"/>
          <p:cNvSpPr/>
          <p:nvPr/>
        </p:nvSpPr>
        <p:spPr>
          <a:xfrm rot="5400000">
            <a:off x="7636015" y="-463066"/>
            <a:ext cx="428928" cy="4478746"/>
          </a:xfrm>
          <a:prstGeom prst="leftBrace">
            <a:avLst>
              <a:gd name="adj1" fmla="val 3042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77" y="1997653"/>
            <a:ext cx="1400944" cy="14756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37062" y="2119354"/>
            <a:ext cx="1160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~</a:t>
            </a:r>
            <a:endParaRPr lang="en-US" sz="6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rot="1500000" flipV="1">
            <a:off x="7980916" y="4988632"/>
            <a:ext cx="1614873" cy="1354409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663940" y="3038858"/>
            <a:ext cx="0" cy="1273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464278" y="3867222"/>
            <a:ext cx="2399323" cy="2399323"/>
            <a:chOff x="7900680" y="3615147"/>
            <a:chExt cx="2399323" cy="2399323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8206773" y="4173906"/>
              <a:ext cx="1614873" cy="135440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4320000" flipV="1">
              <a:off x="8292906" y="4360080"/>
              <a:ext cx="1614873" cy="135440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2400000" flipV="1">
              <a:off x="8453168" y="4520948"/>
              <a:ext cx="1614873" cy="135440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7900680" y="3615147"/>
              <a:ext cx="2399323" cy="2399323"/>
              <a:chOff x="5994400" y="3556000"/>
              <a:chExt cx="1605280" cy="1605280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5994400" y="3556000"/>
                <a:ext cx="0" cy="16052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6200000">
                <a:off x="6797040" y="4358640"/>
                <a:ext cx="0" cy="16052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Left Brace 50"/>
          <p:cNvSpPr/>
          <p:nvPr/>
        </p:nvSpPr>
        <p:spPr>
          <a:xfrm rot="5400000">
            <a:off x="4234136" y="1124348"/>
            <a:ext cx="428703" cy="1304143"/>
          </a:xfrm>
          <a:prstGeom prst="leftBrace">
            <a:avLst>
              <a:gd name="adj1" fmla="val 3042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851612" y="1095393"/>
            <a:ext cx="321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Fixed Effect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Left Brace 52"/>
          <p:cNvSpPr/>
          <p:nvPr/>
        </p:nvSpPr>
        <p:spPr>
          <a:xfrm rot="5400000">
            <a:off x="1886952" y="1131230"/>
            <a:ext cx="428703" cy="1304143"/>
          </a:xfrm>
          <a:prstGeom prst="leftBrace">
            <a:avLst>
              <a:gd name="adj1" fmla="val 3042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1170" y="1095393"/>
            <a:ext cx="321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Response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846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– effect of competition 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45664" y="2227586"/>
            <a:ext cx="252000" cy="252000"/>
          </a:xfrm>
          <a:prstGeom prst="rect">
            <a:avLst/>
          </a:prstGeom>
          <a:solidFill>
            <a:srgbClr val="F87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5664" y="3100326"/>
            <a:ext cx="252000" cy="252000"/>
          </a:xfrm>
          <a:prstGeom prst="rect">
            <a:avLst/>
          </a:prstGeom>
          <a:solidFill>
            <a:srgbClr val="7C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5664" y="3973066"/>
            <a:ext cx="252000" cy="252000"/>
          </a:xfrm>
          <a:prstGeom prst="rect">
            <a:avLst/>
          </a:prstGeom>
          <a:solidFill>
            <a:srgbClr val="15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5664" y="4845806"/>
            <a:ext cx="252000" cy="252000"/>
          </a:xfrm>
          <a:prstGeom prst="rect">
            <a:avLst/>
          </a:prstGeom>
          <a:solidFill>
            <a:srgbClr val="C7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515938" y="5737389"/>
            <a:ext cx="381726" cy="4048"/>
          </a:xfrm>
          <a:prstGeom prst="line">
            <a:avLst/>
          </a:prstGeom>
          <a:ln w="12700">
            <a:solidFill>
              <a:srgbClr val="FF54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7664" y="2165544"/>
            <a:ext cx="178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Elevation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7664" y="3038284"/>
            <a:ext cx="178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Root Comp.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7664" y="3772524"/>
            <a:ext cx="178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Canopy Density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7664" y="4654929"/>
            <a:ext cx="178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Seedling Abundance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7664" y="5537334"/>
            <a:ext cx="178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ΔAIC</a:t>
            </a:r>
            <a:r>
              <a:rPr lang="en-GB" sz="2000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= 2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2539201" y="1419225"/>
            <a:ext cx="9533666" cy="5036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664" y="1478567"/>
            <a:ext cx="2402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Fixed Effect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1689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846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– effect of competition 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9"/>
          <a:stretch/>
        </p:blipFill>
        <p:spPr>
          <a:xfrm>
            <a:off x="2031459" y="1995379"/>
            <a:ext cx="9717630" cy="4331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9" y="2359030"/>
            <a:ext cx="604714" cy="683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3683" y="2346736"/>
            <a:ext cx="2312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Slope ±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 S.E.</a:t>
            </a:r>
          </a:p>
        </p:txBody>
      </p:sp>
    </p:spTree>
    <p:extLst>
      <p:ext uri="{BB962C8B-B14F-4D97-AF65-F5344CB8AC3E}">
        <p14:creationId xmlns:p14="http://schemas.microsoft.com/office/powerpoint/2010/main" val="13421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846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– Best Model 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eft Brace 6"/>
          <p:cNvSpPr/>
          <p:nvPr/>
        </p:nvSpPr>
        <p:spPr>
          <a:xfrm rot="5400000">
            <a:off x="9924346" y="425923"/>
            <a:ext cx="456813" cy="3405857"/>
          </a:xfrm>
          <a:prstGeom prst="leftBrace">
            <a:avLst>
              <a:gd name="adj1" fmla="val 3042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213" y="2071925"/>
            <a:ext cx="1258400" cy="1780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b="8604"/>
          <a:stretch/>
        </p:blipFill>
        <p:spPr>
          <a:xfrm>
            <a:off x="5293519" y="2341720"/>
            <a:ext cx="1277898" cy="1235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15" y="2341720"/>
            <a:ext cx="1271665" cy="13394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52420" y="2640749"/>
            <a:ext cx="3281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(Plot)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(Species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65985" y="2457465"/>
            <a:ext cx="1160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~</a:t>
            </a:r>
            <a:endParaRPr lang="en-US" sz="6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81486" y="265715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+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09911" y="265715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+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25981" y="267710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19290" y="1434745"/>
            <a:ext cx="321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Fixed Effects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8382" y="1497083"/>
            <a:ext cx="321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Random Effects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Left Brace 20"/>
          <p:cNvSpPr/>
          <p:nvPr/>
        </p:nvSpPr>
        <p:spPr>
          <a:xfrm rot="5400000">
            <a:off x="5677183" y="2727"/>
            <a:ext cx="428828" cy="4268768"/>
          </a:xfrm>
          <a:prstGeom prst="leftBrace">
            <a:avLst>
              <a:gd name="adj1" fmla="val 3042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8762" y="1620938"/>
            <a:ext cx="321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Left Brace 22"/>
          <p:cNvSpPr/>
          <p:nvPr/>
        </p:nvSpPr>
        <p:spPr>
          <a:xfrm rot="5400000">
            <a:off x="1501663" y="990927"/>
            <a:ext cx="381422" cy="2315502"/>
          </a:xfrm>
          <a:prstGeom prst="leftBrace">
            <a:avLst>
              <a:gd name="adj1" fmla="val 30426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575" y="1417448"/>
            <a:ext cx="321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Response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5671" y="2594056"/>
            <a:ext cx="2364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Photosynthetic </a:t>
            </a:r>
          </a:p>
          <a:p>
            <a:r>
              <a:rPr lang="en-US" sz="2800" dirty="0" smtClean="0"/>
              <a:t>Efficiency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34623" y="4622542"/>
            <a:ext cx="2364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Chlorophyll Content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2665985" y="4545597"/>
            <a:ext cx="1160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rial" charset="0"/>
                <a:ea typeface="Arial" charset="0"/>
                <a:cs typeface="Arial" charset="0"/>
              </a:rPr>
              <a:t>~</a:t>
            </a:r>
            <a:endParaRPr lang="en-US" sz="6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210712" y="4837985"/>
            <a:ext cx="3281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(Plot)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(Species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917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846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– Species sensitivity 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47017">
            <a:off x="314753" y="1848606"/>
            <a:ext cx="932006" cy="529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1392" y="1759481"/>
            <a:ext cx="2312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Regression ± 95% Confidence Interval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3" y="3075655"/>
            <a:ext cx="604714" cy="6832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1392" y="3217249"/>
            <a:ext cx="231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Slope ± </a:t>
            </a:r>
            <a:r>
              <a:rPr lang="en-US" sz="2000" smtClean="0"/>
              <a:t>1 S.E.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94" y="1437646"/>
            <a:ext cx="8458411" cy="491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7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5454422" y="6011236"/>
            <a:ext cx="1661997" cy="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7124700" y="5723636"/>
            <a:ext cx="0" cy="618204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116419" y="5723635"/>
            <a:ext cx="1661997" cy="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7124700" y="6341840"/>
            <a:ext cx="1661997" cy="0"/>
          </a:xfrm>
          <a:prstGeom prst="line">
            <a:avLst/>
          </a:prstGeom>
          <a:ln w="3810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204389" y="2228793"/>
            <a:ext cx="2743028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061740" y="3445849"/>
            <a:ext cx="2885677" cy="1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202406" y="4616035"/>
            <a:ext cx="2950076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2"/>
            <a:endCxn id="11" idx="0"/>
          </p:cNvCxnSpPr>
          <p:nvPr/>
        </p:nvCxnSpPr>
        <p:spPr>
          <a:xfrm>
            <a:off x="2250395" y="3961417"/>
            <a:ext cx="0" cy="156036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1" idx="3"/>
            <a:endCxn id="18" idx="1"/>
          </p:cNvCxnSpPr>
          <p:nvPr/>
        </p:nvCxnSpPr>
        <p:spPr>
          <a:xfrm flipV="1">
            <a:off x="3984852" y="5998830"/>
            <a:ext cx="312112" cy="1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" idx="2"/>
            <a:endCxn id="10" idx="0"/>
          </p:cNvCxnSpPr>
          <p:nvPr/>
        </p:nvCxnSpPr>
        <p:spPr>
          <a:xfrm>
            <a:off x="2250395" y="2152194"/>
            <a:ext cx="0" cy="855116"/>
          </a:xfrm>
          <a:prstGeom prst="line">
            <a:avLst/>
          </a:prstGeom>
          <a:ln w="38100">
            <a:solidFill>
              <a:srgbClr val="ED7D3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5938" y="0"/>
            <a:ext cx="11160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Climate change &amp; range shifts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4824" y="1198087"/>
            <a:ext cx="2431142" cy="954107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Climate </a:t>
            </a: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change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4824" y="3007310"/>
            <a:ext cx="2431142" cy="954107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Adaptation</a:t>
            </a: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Acclimation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938" y="5521777"/>
            <a:ext cx="3468914" cy="954107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Spatially dependent mortality/recruitment</a:t>
            </a:r>
            <a:endParaRPr lang="en-GB" sz="2800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204389" y="2223051"/>
            <a:ext cx="0" cy="2407573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Cross 79"/>
          <p:cNvSpPr/>
          <p:nvPr/>
        </p:nvSpPr>
        <p:spPr>
          <a:xfrm rot="2700000">
            <a:off x="1756816" y="4151306"/>
            <a:ext cx="987157" cy="987159"/>
          </a:xfrm>
          <a:prstGeom prst="plus">
            <a:avLst>
              <a:gd name="adj" fmla="val 39808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Straight Connector 81"/>
          <p:cNvCxnSpPr/>
          <p:nvPr/>
        </p:nvCxnSpPr>
        <p:spPr>
          <a:xfrm>
            <a:off x="3465966" y="3445849"/>
            <a:ext cx="1661997" cy="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53" y="2972291"/>
            <a:ext cx="981036" cy="90909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98" y="1472554"/>
            <a:ext cx="1350492" cy="13008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96964" y="5737220"/>
            <a:ext cx="1988457" cy="5232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Range shifts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16679" y="4354756"/>
            <a:ext cx="1988457" cy="5232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Physiology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16679" y="1975700"/>
            <a:ext cx="1988457" cy="5232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Morphology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16679" y="3179552"/>
            <a:ext cx="1988457" cy="5232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Phenology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9"/>
          <a:stretch/>
        </p:blipFill>
        <p:spPr>
          <a:xfrm>
            <a:off x="9979367" y="4093829"/>
            <a:ext cx="1363841" cy="133616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98" y="2783808"/>
            <a:ext cx="1342527" cy="12996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9" b="26098"/>
          <a:stretch/>
        </p:blipFill>
        <p:spPr>
          <a:xfrm>
            <a:off x="9999350" y="5409770"/>
            <a:ext cx="1343858" cy="1299600"/>
          </a:xfrm>
          <a:prstGeom prst="rect">
            <a:avLst/>
          </a:prstGeom>
        </p:spPr>
      </p:pic>
      <p:grpSp>
        <p:nvGrpSpPr>
          <p:cNvPr id="111" name="Group 110"/>
          <p:cNvGrpSpPr/>
          <p:nvPr/>
        </p:nvGrpSpPr>
        <p:grpSpPr>
          <a:xfrm>
            <a:off x="7816679" y="5419021"/>
            <a:ext cx="1988457" cy="1184429"/>
            <a:chOff x="7816679" y="5524941"/>
            <a:chExt cx="1988457" cy="1184429"/>
          </a:xfrm>
          <a:solidFill>
            <a:srgbClr val="7030A0"/>
          </a:solidFill>
        </p:grpSpPr>
        <p:sp>
          <p:nvSpPr>
            <p:cNvPr id="108" name="TextBox 107"/>
            <p:cNvSpPr txBox="1"/>
            <p:nvPr/>
          </p:nvSpPr>
          <p:spPr>
            <a:xfrm>
              <a:off x="7816679" y="5524941"/>
              <a:ext cx="1988457" cy="523220"/>
            </a:xfrm>
            <a:prstGeom prst="rect">
              <a:avLst/>
            </a:prstGeom>
            <a:solidFill>
              <a:srgbClr val="8C286B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chemeClr val="bg1"/>
                  </a:solidFill>
                </a:rPr>
                <a:t>Elevation</a:t>
              </a:r>
              <a:endParaRPr lang="en-GB" sz="2800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816679" y="6186150"/>
              <a:ext cx="1988457" cy="523220"/>
            </a:xfrm>
            <a:prstGeom prst="rect">
              <a:avLst/>
            </a:prstGeom>
            <a:solidFill>
              <a:srgbClr val="8C286B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>
                  <a:solidFill>
                    <a:schemeClr val="bg1"/>
                  </a:solidFill>
                </a:rPr>
                <a:t>Latitude</a:t>
              </a:r>
              <a:endParaRPr lang="en-GB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454422" y="2184291"/>
            <a:ext cx="2462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Guerin 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 al.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2012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7900" y="3401899"/>
            <a:ext cx="2495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Richardson 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2013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07263" y="4587169"/>
            <a:ext cx="2625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Hoffmann &amp; Śgro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2011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96964" y="6267954"/>
            <a:ext cx="2462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Chen 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 al. 2011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3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846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5938" y="1308100"/>
            <a:ext cx="8323262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Only investigated seedlings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Adult trees react differently</a:t>
            </a:r>
            <a:b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Larcher</a:t>
            </a:r>
            <a:r>
              <a:rPr lang="en-GB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2003)</a:t>
            </a:r>
            <a:endParaRPr lang="en-GB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Only investigated nine common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Rare species react differently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(Lyons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2005,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Mouillot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GB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2013) 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Correlation ≠ Causation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319574" y="1024597"/>
            <a:ext cx="4041750" cy="1623604"/>
            <a:chOff x="7319574" y="1024597"/>
            <a:chExt cx="4041750" cy="16236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618" y="1052944"/>
              <a:ext cx="1541706" cy="15664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74" y="1024597"/>
              <a:ext cx="1825088" cy="16236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983579" y="1174431"/>
              <a:ext cx="83352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≠</a:t>
              </a:r>
              <a:endParaRPr lang="en-GB" sz="8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574" y="3413408"/>
            <a:ext cx="4404888" cy="29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1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846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Studies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5938" y="1333500"/>
            <a:ext cx="5854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studies to take individuals out of their current ranges.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Does stress translate to mortality, recruitment?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Similar studies in other understudied biomes.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66" y="1333500"/>
            <a:ext cx="3496733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846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5938" y="1333500"/>
            <a:ext cx="1158716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Adult-seedling competition interactions have an effect on seedling stress levels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No competition interactions had a greater effect than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Chlorophyll content does not vary meaningfully with any measured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Photosynthetic efficiency was best predicted using a model incorporating elevation and adult-seedling competition effects.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5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11233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Root Competition – Iterative Seedling Index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85" y="1635711"/>
            <a:ext cx="4172485" cy="3932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7203" y="1770690"/>
                <a:ext cx="3890745" cy="342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𝐼𝑆𝐼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log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bg-BG" sz="2400" b="0" i="1" smtClean="0"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Arial" charset="0"/>
                                      <a:cs typeface="Arial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Arial" charset="0"/>
                                          <a:cs typeface="Arial" charset="0"/>
                                        </a:rPr>
                                        <m:t>𝐷𝐼𝑆𝑇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Arial" charset="0"/>
                                          <a:cs typeface="Arial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Arial" charset="0"/>
                                      <a:cs typeface="Arial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Arial" charset="0"/>
                                      <a:cs typeface="Arial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b="0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b="0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= Diameter of tree </a:t>
                </a:r>
                <a:r>
                  <a:rPr lang="en-US" sz="2400" i="1" dirty="0" smtClean="0">
                    <a:latin typeface="Arial" charset="0"/>
                    <a:ea typeface="Arial" charset="0"/>
                    <a:cs typeface="Arial" charset="0"/>
                  </a:rPr>
                  <a:t>j</a:t>
                </a:r>
              </a:p>
              <a:p>
                <a:endParaRPr lang="en-US" sz="2400" i="1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𝐷𝐼𝑆𝑇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𝑖𝑗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= Distance between </a:t>
                </a:r>
              </a:p>
              <a:p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tree</a:t>
                </a:r>
                <a:r>
                  <a:rPr lang="en-US" sz="2400" i="1" dirty="0" smtClean="0">
                    <a:latin typeface="Arial" charset="0"/>
                    <a:ea typeface="Arial" charset="0"/>
                    <a:cs typeface="Arial" charset="0"/>
                  </a:rPr>
                  <a:t> j </a:t>
                </a:r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and seedling </a:t>
                </a:r>
                <a:r>
                  <a:rPr lang="en-US" sz="2400" i="1" dirty="0" err="1" smtClean="0"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2400" i="1" dirty="0" smtClean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03" y="1770690"/>
                <a:ext cx="3890745" cy="3428374"/>
              </a:xfrm>
              <a:prstGeom prst="rect">
                <a:avLst/>
              </a:prstGeom>
              <a:blipFill rotWithShape="0">
                <a:blip r:embed="rId3"/>
                <a:stretch>
                  <a:fillRect l="-2351" r="-1567" b="-5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9777924" y="1890879"/>
            <a:ext cx="408315" cy="408315"/>
          </a:xfrm>
          <a:prstGeom prst="ellipse">
            <a:avLst/>
          </a:prstGeom>
          <a:solidFill>
            <a:srgbClr val="D6F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3690" y="1679539"/>
            <a:ext cx="1738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Active competitor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9759621" y="2918102"/>
            <a:ext cx="426618" cy="426618"/>
          </a:xfrm>
          <a:prstGeom prst="ellipse">
            <a:avLst/>
          </a:prstGeom>
          <a:solidFill>
            <a:srgbClr val="FE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233689" y="2715913"/>
            <a:ext cx="1738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Inactive competitor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101420"/>
            <a:ext cx="246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Adapted from: </a:t>
            </a:r>
          </a:p>
          <a:p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Hegyi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1974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700000">
            <a:off x="9826064" y="4030073"/>
            <a:ext cx="320823" cy="320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60781" y="3955676"/>
            <a:ext cx="173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Seedling</a:t>
            </a:r>
            <a:endParaRPr lang="en-US" sz="2400" dirty="0"/>
          </a:p>
        </p:txBody>
      </p:sp>
      <p:sp>
        <p:nvSpPr>
          <p:cNvPr id="17" name="Arc 16"/>
          <p:cNvSpPr/>
          <p:nvPr/>
        </p:nvSpPr>
        <p:spPr>
          <a:xfrm rot="6810412">
            <a:off x="7394270" y="4309199"/>
            <a:ext cx="1361216" cy="1574958"/>
          </a:xfrm>
          <a:prstGeom prst="arc">
            <a:avLst>
              <a:gd name="adj1" fmla="val 15634320"/>
              <a:gd name="adj2" fmla="val 56491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12118" y="5784215"/>
            <a:ext cx="137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30° zone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05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11233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5938" y="965069"/>
            <a:ext cx="11523662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Barton K. (2015). </a:t>
            </a:r>
            <a:r>
              <a:rPr lang="en-US" sz="1600" dirty="0" err="1"/>
              <a:t>MuMIn</a:t>
            </a:r>
            <a:r>
              <a:rPr lang="en-US" sz="1600" dirty="0"/>
              <a:t>: Multi-Model </a:t>
            </a:r>
            <a:r>
              <a:rPr lang="en-US" sz="1600" dirty="0" smtClean="0"/>
              <a:t>Inference. </a:t>
            </a:r>
            <a:r>
              <a:rPr lang="en-US" sz="1600" dirty="0"/>
              <a:t>http://</a:t>
            </a:r>
            <a:r>
              <a:rPr lang="en-US" sz="1600" dirty="0" smtClean="0"/>
              <a:t>CRAN.R-project.org/package=MuMIn. 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Chen I.-C., Hill J. K., </a:t>
            </a:r>
            <a:r>
              <a:rPr lang="en-US" sz="1600" dirty="0" err="1"/>
              <a:t>Ohlemuller</a:t>
            </a:r>
            <a:r>
              <a:rPr lang="en-US" sz="1600" dirty="0"/>
              <a:t> R., Roy D. B., &amp; Thomas C. D. (2011). Rapid range shifts of species associated with high levels of climate </a:t>
            </a:r>
            <a:r>
              <a:rPr lang="en-US" sz="1600" dirty="0" smtClean="0"/>
              <a:t>	warming</a:t>
            </a:r>
            <a:r>
              <a:rPr lang="en-US" sz="1600" dirty="0"/>
              <a:t>. </a:t>
            </a:r>
            <a:r>
              <a:rPr lang="en-US" sz="1600" i="1" dirty="0"/>
              <a:t>Science</a:t>
            </a:r>
            <a:r>
              <a:rPr lang="en-US" sz="1600" dirty="0"/>
              <a:t>, </a:t>
            </a:r>
            <a:r>
              <a:rPr lang="en-US" sz="1600" i="1" dirty="0"/>
              <a:t>333</a:t>
            </a:r>
            <a:r>
              <a:rPr lang="en-US" sz="1600" dirty="0"/>
              <a:t>(</a:t>
            </a:r>
            <a:r>
              <a:rPr lang="en-US" sz="1600" b="1" dirty="0"/>
              <a:t>6045</a:t>
            </a:r>
            <a:r>
              <a:rPr lang="en-US" sz="1600" dirty="0"/>
              <a:t>), 1024–1026. </a:t>
            </a:r>
            <a:endParaRPr lang="en-US" sz="1600" dirty="0" smtClean="0"/>
          </a:p>
          <a:p>
            <a:pPr>
              <a:spcBef>
                <a:spcPts val="600"/>
              </a:spcBef>
            </a:pPr>
            <a:r>
              <a:rPr lang="en-US" sz="1600" dirty="0" err="1" smtClean="0"/>
              <a:t>Feeley</a:t>
            </a:r>
            <a:r>
              <a:rPr lang="en-US" sz="1600" dirty="0" smtClean="0"/>
              <a:t> </a:t>
            </a:r>
            <a:r>
              <a:rPr lang="en-US" sz="1600" dirty="0"/>
              <a:t>K. J., </a:t>
            </a:r>
            <a:r>
              <a:rPr lang="en-US" sz="1600" dirty="0" err="1"/>
              <a:t>Silman</a:t>
            </a:r>
            <a:r>
              <a:rPr lang="en-US" sz="1600" dirty="0"/>
              <a:t> M. R., Bush M. B., </a:t>
            </a:r>
            <a:r>
              <a:rPr lang="en-US" sz="1600" dirty="0" err="1"/>
              <a:t>Farfan</a:t>
            </a:r>
            <a:r>
              <a:rPr lang="en-US" sz="1600" dirty="0"/>
              <a:t> W., Cabrera K. G., </a:t>
            </a:r>
            <a:r>
              <a:rPr lang="en-US" sz="1600" dirty="0" err="1"/>
              <a:t>Malhi</a:t>
            </a:r>
            <a:r>
              <a:rPr lang="en-US" sz="1600" dirty="0"/>
              <a:t> Y., … Saatchi S. (2011). Upslope migration of Andean trees. </a:t>
            </a:r>
            <a:r>
              <a:rPr lang="en-US" sz="1600" i="1" dirty="0"/>
              <a:t>Journal of </a:t>
            </a:r>
            <a:r>
              <a:rPr lang="en-US" sz="1600" i="1" dirty="0" smtClean="0"/>
              <a:t>	Biogeography</a:t>
            </a:r>
            <a:r>
              <a:rPr lang="en-US" sz="1600" dirty="0"/>
              <a:t>, </a:t>
            </a:r>
            <a:r>
              <a:rPr lang="en-US" sz="1600" i="1" dirty="0"/>
              <a:t>38</a:t>
            </a:r>
            <a:r>
              <a:rPr lang="en-US" sz="1600" dirty="0"/>
              <a:t>, 783–791.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Guerin G. R., Wen H., &amp; Lowe a. J. (2012). Leaf morphology shift linked to climate change. </a:t>
            </a:r>
            <a:r>
              <a:rPr lang="en-US" sz="1600" i="1" dirty="0"/>
              <a:t>Biology Letters</a:t>
            </a:r>
            <a:r>
              <a:rPr lang="en-US" sz="1600" dirty="0"/>
              <a:t>, </a:t>
            </a:r>
            <a:r>
              <a:rPr lang="en-US" sz="1600" i="1" dirty="0"/>
              <a:t>8</a:t>
            </a:r>
            <a:r>
              <a:rPr lang="en-US" sz="1600" dirty="0"/>
              <a:t>(</a:t>
            </a:r>
            <a:r>
              <a:rPr lang="en-US" sz="1600" b="1" dirty="0"/>
              <a:t>5</a:t>
            </a:r>
            <a:r>
              <a:rPr lang="en-US" sz="1600" dirty="0"/>
              <a:t>), 882–886. </a:t>
            </a:r>
            <a:endParaRPr lang="en-US" sz="1600" dirty="0" smtClean="0"/>
          </a:p>
          <a:p>
            <a:pPr>
              <a:spcBef>
                <a:spcPts val="600"/>
              </a:spcBef>
            </a:pPr>
            <a:r>
              <a:rPr lang="en-US" sz="1600" dirty="0" err="1" smtClean="0"/>
              <a:t>Hegyi</a:t>
            </a:r>
            <a:r>
              <a:rPr lang="en-US" sz="1600" dirty="0" smtClean="0"/>
              <a:t> </a:t>
            </a:r>
            <a:r>
              <a:rPr lang="en-US" sz="1600" dirty="0"/>
              <a:t>F. (1974). A simulation model for managing jack-pine stands. In </a:t>
            </a:r>
            <a:r>
              <a:rPr lang="en-US" sz="1600" i="1" dirty="0"/>
              <a:t>Growth models for tree and stand simulation</a:t>
            </a:r>
            <a:r>
              <a:rPr lang="en-US" sz="1600" dirty="0"/>
              <a:t> (pp. 74–90).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Hoffmann A., &amp; </a:t>
            </a:r>
            <a:r>
              <a:rPr lang="en-US" sz="1600" dirty="0" err="1"/>
              <a:t>Sgrò</a:t>
            </a:r>
            <a:r>
              <a:rPr lang="en-US" sz="1600" dirty="0"/>
              <a:t> C. (2011). Climate change and evolutionary adaptation. </a:t>
            </a:r>
            <a:r>
              <a:rPr lang="en-US" sz="1600" i="1" dirty="0"/>
              <a:t>Nature</a:t>
            </a:r>
            <a:r>
              <a:rPr lang="en-US" sz="1600" dirty="0"/>
              <a:t>, </a:t>
            </a:r>
            <a:r>
              <a:rPr lang="en-US" sz="1600" i="1" dirty="0"/>
              <a:t>470</a:t>
            </a:r>
            <a:r>
              <a:rPr lang="en-US" sz="1600" dirty="0"/>
              <a:t>(</a:t>
            </a:r>
            <a:r>
              <a:rPr lang="en-US" sz="1600" b="1" dirty="0"/>
              <a:t>7335</a:t>
            </a:r>
            <a:r>
              <a:rPr lang="en-US" sz="1600" dirty="0"/>
              <a:t>), 479–485</a:t>
            </a:r>
            <a:r>
              <a:rPr lang="en-US" sz="160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sz="1600" dirty="0" err="1" smtClean="0"/>
              <a:t>Larcher</a:t>
            </a:r>
            <a:r>
              <a:rPr lang="en-US" sz="1600" dirty="0" smtClean="0"/>
              <a:t> </a:t>
            </a:r>
            <a:r>
              <a:rPr lang="en-US" sz="1600" dirty="0"/>
              <a:t>W. (2003). </a:t>
            </a:r>
            <a:r>
              <a:rPr lang="en-US" sz="1600" i="1" dirty="0"/>
              <a:t>Physiological Plant Ecology: </a:t>
            </a:r>
            <a:r>
              <a:rPr lang="en-US" sz="1600" i="1" dirty="0" err="1"/>
              <a:t>Ecophysiology</a:t>
            </a:r>
            <a:r>
              <a:rPr lang="en-US" sz="1600" i="1" dirty="0"/>
              <a:t> and Stress Physiology of Functional Groups</a:t>
            </a:r>
            <a:r>
              <a:rPr lang="en-US" sz="1600" dirty="0"/>
              <a:t> (4th ed.). Berlin: Springer-</a:t>
            </a:r>
            <a:r>
              <a:rPr lang="en-US" sz="1600" dirty="0" err="1"/>
              <a:t>Verlag</a:t>
            </a:r>
            <a:r>
              <a:rPr lang="en-US" sz="16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1600" dirty="0" err="1"/>
              <a:t>Mouillot</a:t>
            </a:r>
            <a:r>
              <a:rPr lang="en-US" sz="1600" dirty="0"/>
              <a:t> D., Bellwood D. R., </a:t>
            </a:r>
            <a:r>
              <a:rPr lang="en-US" sz="1600" dirty="0" err="1"/>
              <a:t>Baraloto</a:t>
            </a:r>
            <a:r>
              <a:rPr lang="en-US" sz="1600" dirty="0"/>
              <a:t> C., </a:t>
            </a:r>
            <a:r>
              <a:rPr lang="en-US" sz="1600" dirty="0" err="1"/>
              <a:t>Chave</a:t>
            </a:r>
            <a:r>
              <a:rPr lang="en-US" sz="1600" dirty="0"/>
              <a:t> J., </a:t>
            </a:r>
            <a:r>
              <a:rPr lang="en-US" sz="1600" dirty="0" err="1"/>
              <a:t>Galzin</a:t>
            </a:r>
            <a:r>
              <a:rPr lang="en-US" sz="1600" dirty="0"/>
              <a:t> R., </a:t>
            </a:r>
            <a:r>
              <a:rPr lang="en-US" sz="1600" dirty="0" err="1"/>
              <a:t>Harmelin</a:t>
            </a:r>
            <a:r>
              <a:rPr lang="en-US" sz="1600" dirty="0"/>
              <a:t>-Vivien M., … </a:t>
            </a:r>
            <a:r>
              <a:rPr lang="en-US" sz="1600" dirty="0" err="1"/>
              <a:t>Thuiller</a:t>
            </a:r>
            <a:r>
              <a:rPr lang="en-US" sz="1600" dirty="0"/>
              <a:t> W. (2013). Rare Species Support Vulnerable </a:t>
            </a:r>
            <a:r>
              <a:rPr lang="en-US" sz="1600" dirty="0" smtClean="0"/>
              <a:t>	Functions </a:t>
            </a:r>
            <a:r>
              <a:rPr lang="en-US" sz="1600" dirty="0"/>
              <a:t>in High-Diversity Ecosystems. </a:t>
            </a:r>
            <a:r>
              <a:rPr lang="en-US" sz="1600" i="1" dirty="0" err="1"/>
              <a:t>PLoS</a:t>
            </a:r>
            <a:r>
              <a:rPr lang="en-US" sz="1600" i="1" dirty="0"/>
              <a:t> Biology</a:t>
            </a:r>
            <a:r>
              <a:rPr lang="en-US" sz="1600" dirty="0"/>
              <a:t>, </a:t>
            </a:r>
            <a:r>
              <a:rPr lang="en-US" sz="1600" i="1" dirty="0"/>
              <a:t>11</a:t>
            </a:r>
            <a:r>
              <a:rPr lang="en-US" sz="1600" dirty="0"/>
              <a:t>(</a:t>
            </a:r>
            <a:r>
              <a:rPr lang="en-US" sz="1600" b="1" dirty="0"/>
              <a:t>5</a:t>
            </a:r>
            <a:r>
              <a:rPr lang="en-US" sz="1600" dirty="0"/>
              <a:t>).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Nottingham A. T., Turner B. L., Whitaker J., </a:t>
            </a:r>
            <a:r>
              <a:rPr lang="en-US" sz="1600" dirty="0" err="1"/>
              <a:t>Ostle</a:t>
            </a:r>
            <a:r>
              <a:rPr lang="en-US" sz="1600" dirty="0"/>
              <a:t> N., McNamara N. P., </a:t>
            </a:r>
            <a:r>
              <a:rPr lang="en-US" sz="1600" dirty="0" err="1"/>
              <a:t>Bardgett</a:t>
            </a:r>
            <a:r>
              <a:rPr lang="en-US" sz="1600" dirty="0"/>
              <a:t> R. D., … Meir P. (2015). Soil microbial nutrient constraints </a:t>
            </a:r>
            <a:r>
              <a:rPr lang="en-US" sz="1600" dirty="0" smtClean="0"/>
              <a:t>	along </a:t>
            </a:r>
            <a:r>
              <a:rPr lang="en-US" sz="1600" dirty="0"/>
              <a:t>a tropical forest elevation gradient: a belowground test of a biogeochemical paradigm. </a:t>
            </a:r>
            <a:r>
              <a:rPr lang="en-US" sz="1600" i="1" dirty="0" err="1"/>
              <a:t>Biogeosciences</a:t>
            </a:r>
            <a:r>
              <a:rPr lang="en-US" sz="1600" i="1" dirty="0"/>
              <a:t> Discussions</a:t>
            </a:r>
            <a:r>
              <a:rPr lang="en-US" sz="1600" dirty="0"/>
              <a:t>, </a:t>
            </a:r>
            <a:r>
              <a:rPr lang="en-US" sz="1600" dirty="0" smtClean="0"/>
              <a:t>	</a:t>
            </a:r>
            <a:r>
              <a:rPr lang="en-US" sz="1600" i="1" dirty="0" smtClean="0"/>
              <a:t>12</a:t>
            </a:r>
            <a:r>
              <a:rPr lang="en-US" sz="1600" dirty="0" smtClean="0"/>
              <a:t>(</a:t>
            </a:r>
            <a:r>
              <a:rPr lang="en-US" sz="1600" b="1" dirty="0" smtClean="0"/>
              <a:t>8</a:t>
            </a:r>
            <a:r>
              <a:rPr lang="en-US" sz="1600" dirty="0"/>
              <a:t>), 6489–6523. </a:t>
            </a:r>
            <a:endParaRPr lang="en-US" sz="1600" dirty="0" smtClean="0"/>
          </a:p>
          <a:p>
            <a:pPr>
              <a:spcBef>
                <a:spcPts val="600"/>
              </a:spcBef>
            </a:pPr>
            <a:r>
              <a:rPr lang="en-US" sz="1600" dirty="0" smtClean="0"/>
              <a:t>Pearson </a:t>
            </a:r>
            <a:r>
              <a:rPr lang="en-US" sz="1600" dirty="0"/>
              <a:t>R. G., &amp; Dawson T. P. (2003). Predicting the impacts of climate change on the distribution of </a:t>
            </a:r>
            <a:r>
              <a:rPr lang="en-US" sz="1600" dirty="0" err="1"/>
              <a:t>speces</a:t>
            </a:r>
            <a:r>
              <a:rPr lang="en-US" sz="1600" dirty="0"/>
              <a:t>: are </a:t>
            </a:r>
            <a:r>
              <a:rPr lang="en-US" sz="1600" dirty="0" err="1"/>
              <a:t>bioclimate</a:t>
            </a:r>
            <a:r>
              <a:rPr lang="en-US" sz="1600" dirty="0"/>
              <a:t> envelope </a:t>
            </a:r>
            <a:r>
              <a:rPr lang="en-US" sz="1600" dirty="0" smtClean="0"/>
              <a:t>	models </a:t>
            </a:r>
            <a:r>
              <a:rPr lang="en-US" sz="1600" dirty="0"/>
              <a:t>useful? </a:t>
            </a:r>
            <a:r>
              <a:rPr lang="en-US" sz="1600" i="1" dirty="0"/>
              <a:t>Global Ecology and Biogeography</a:t>
            </a:r>
            <a:r>
              <a:rPr lang="en-US" sz="1600" dirty="0"/>
              <a:t>, </a:t>
            </a:r>
            <a:r>
              <a:rPr lang="en-US" sz="1600" i="1" dirty="0"/>
              <a:t>12</a:t>
            </a:r>
            <a:r>
              <a:rPr lang="en-US" sz="1600" dirty="0"/>
              <a:t>, 361–371.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Whitaker J., </a:t>
            </a:r>
            <a:r>
              <a:rPr lang="en-US" sz="1600" dirty="0" err="1"/>
              <a:t>Ostle</a:t>
            </a:r>
            <a:r>
              <a:rPr lang="en-US" sz="1600" dirty="0"/>
              <a:t> N., Nottingham A. T., </a:t>
            </a:r>
            <a:r>
              <a:rPr lang="en-US" sz="1600" dirty="0" err="1"/>
              <a:t>Ccahuana</a:t>
            </a:r>
            <a:r>
              <a:rPr lang="en-US" sz="1600" dirty="0"/>
              <a:t> A., Salinas N., </a:t>
            </a:r>
            <a:r>
              <a:rPr lang="en-US" sz="1600" dirty="0" err="1"/>
              <a:t>Bardgett</a:t>
            </a:r>
            <a:r>
              <a:rPr lang="en-US" sz="1600" dirty="0"/>
              <a:t> R. D., … McNamara N. P. (2014). Microbial community </a:t>
            </a:r>
            <a:r>
              <a:rPr lang="en-US" sz="1600" dirty="0" smtClean="0"/>
              <a:t>	composition </a:t>
            </a:r>
            <a:r>
              <a:rPr lang="en-US" sz="1600" dirty="0"/>
              <a:t>explains soil respiration responses to changing carbon inputs along an Andes-to-Amazon elevation gradient. </a:t>
            </a:r>
            <a:r>
              <a:rPr lang="en-US" sz="1600" dirty="0" smtClean="0"/>
              <a:t>	</a:t>
            </a:r>
            <a:r>
              <a:rPr lang="en-US" sz="1600" i="1" dirty="0" smtClean="0"/>
              <a:t>Journal </a:t>
            </a:r>
            <a:r>
              <a:rPr lang="en-US" sz="1600" i="1" dirty="0"/>
              <a:t>of Ecology</a:t>
            </a:r>
            <a:r>
              <a:rPr lang="en-US" sz="1600" dirty="0"/>
              <a:t>, </a:t>
            </a:r>
            <a:r>
              <a:rPr lang="en-US" sz="1600" i="1" dirty="0"/>
              <a:t>102</a:t>
            </a:r>
            <a:r>
              <a:rPr lang="en-US" sz="1600" dirty="0"/>
              <a:t>(</a:t>
            </a:r>
            <a:r>
              <a:rPr lang="en-US" sz="1600" b="1" dirty="0"/>
              <a:t>4</a:t>
            </a:r>
            <a:r>
              <a:rPr lang="en-US" sz="1600" dirty="0"/>
              <a:t>), 1058–1071. </a:t>
            </a:r>
            <a:endParaRPr lang="en-US" sz="1600" dirty="0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938" y="6417733"/>
            <a:ext cx="1059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All photographs by John Godlee. All illustrations used under a Creative Commons BY-NC license.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99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10799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Bioclimatic envelope models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55713" y="1270348"/>
            <a:ext cx="7880575" cy="5392348"/>
            <a:chOff x="875868" y="1270348"/>
            <a:chExt cx="7880575" cy="5392348"/>
          </a:xfrm>
        </p:grpSpPr>
        <p:sp>
          <p:nvSpPr>
            <p:cNvPr id="6" name="Parallelogram 5"/>
            <p:cNvSpPr/>
            <p:nvPr/>
          </p:nvSpPr>
          <p:spPr>
            <a:xfrm>
              <a:off x="875869" y="3481487"/>
              <a:ext cx="4289679" cy="901193"/>
            </a:xfrm>
            <a:prstGeom prst="parallelogram">
              <a:avLst>
                <a:gd name="adj" fmla="val 117000"/>
              </a:avLst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  <a:alpha val="43000"/>
                  </a:schemeClr>
                </a:gs>
                <a:gs pos="35000">
                  <a:schemeClr val="accent1">
                    <a:lumMod val="0"/>
                    <a:lumOff val="100000"/>
                    <a:alpha val="46000"/>
                  </a:schemeClr>
                </a:gs>
                <a:gs pos="100000">
                  <a:schemeClr val="accent1"/>
                </a:gs>
              </a:gsLst>
              <a:lin ang="8100000" scaled="1"/>
              <a:tileRect/>
            </a:gra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3094006" y="1516709"/>
              <a:ext cx="2749" cy="2148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2669036" y="1516709"/>
              <a:ext cx="2749" cy="2148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210002" y="1551393"/>
              <a:ext cx="2749" cy="2148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2846103" y="2002655"/>
              <a:ext cx="2749" cy="2148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2290976" y="1947089"/>
              <a:ext cx="2749" cy="2148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881568" y="1947089"/>
              <a:ext cx="2749" cy="2148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arallelogram 14"/>
            <p:cNvSpPr/>
            <p:nvPr/>
          </p:nvSpPr>
          <p:spPr>
            <a:xfrm>
              <a:off x="875870" y="1270348"/>
              <a:ext cx="4289679" cy="901193"/>
            </a:xfrm>
            <a:prstGeom prst="parallelogram">
              <a:avLst>
                <a:gd name="adj" fmla="val 117000"/>
              </a:avLst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  <a:alpha val="43000"/>
                  </a:schemeClr>
                </a:gs>
                <a:gs pos="35000">
                  <a:schemeClr val="accent1">
                    <a:lumMod val="0"/>
                    <a:lumOff val="100000"/>
                    <a:alpha val="46000"/>
                  </a:schemeClr>
                </a:gs>
                <a:gs pos="100000">
                  <a:schemeClr val="accent6"/>
                </a:gs>
              </a:gsLst>
              <a:lin ang="8100000" scaled="1"/>
              <a:tileRect/>
            </a:gra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810803" y="1846250"/>
              <a:ext cx="123914" cy="1239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53311" y="1486034"/>
              <a:ext cx="123914" cy="1239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232166" y="1856861"/>
              <a:ext cx="123914" cy="1239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875870" y="2371245"/>
              <a:ext cx="4289679" cy="901193"/>
            </a:xfrm>
            <a:prstGeom prst="parallelogram">
              <a:avLst>
                <a:gd name="adj" fmla="val 117000"/>
              </a:avLst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  <a:alpha val="43000"/>
                  </a:schemeClr>
                </a:gs>
                <a:gs pos="35000">
                  <a:schemeClr val="accent1">
                    <a:lumMod val="0"/>
                    <a:lumOff val="100000"/>
                    <a:alpha val="46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8100000" scaled="1"/>
              <a:tileRect/>
            </a:gra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022962" y="1424077"/>
              <a:ext cx="123914" cy="1239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4146" y="1918818"/>
              <a:ext cx="123914" cy="1239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717283" y="2414321"/>
              <a:ext cx="1739992" cy="825982"/>
            </a:xfrm>
            <a:custGeom>
              <a:avLst/>
              <a:gdLst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3875 w 1882775"/>
                <a:gd name="connsiteY13" fmla="*/ 377825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12863"/>
                <a:gd name="connsiteX1" fmla="*/ 1270000 w 1882775"/>
                <a:gd name="connsiteY1" fmla="*/ 0 h 912863"/>
                <a:gd name="connsiteX2" fmla="*/ 508000 w 1882775"/>
                <a:gd name="connsiteY2" fmla="*/ 73025 h 912863"/>
                <a:gd name="connsiteX3" fmla="*/ 0 w 1882775"/>
                <a:gd name="connsiteY3" fmla="*/ 606425 h 912863"/>
                <a:gd name="connsiteX4" fmla="*/ 85725 w 1882775"/>
                <a:gd name="connsiteY4" fmla="*/ 879475 h 912863"/>
                <a:gd name="connsiteX5" fmla="*/ 860425 w 1882775"/>
                <a:gd name="connsiteY5" fmla="*/ 825500 h 912863"/>
                <a:gd name="connsiteX6" fmla="*/ 993775 w 1882775"/>
                <a:gd name="connsiteY6" fmla="*/ 631825 h 912863"/>
                <a:gd name="connsiteX7" fmla="*/ 1139825 w 1882775"/>
                <a:gd name="connsiteY7" fmla="*/ 631825 h 912863"/>
                <a:gd name="connsiteX8" fmla="*/ 1285875 w 1882775"/>
                <a:gd name="connsiteY8" fmla="*/ 892175 h 912863"/>
                <a:gd name="connsiteX9" fmla="*/ 1546225 w 1882775"/>
                <a:gd name="connsiteY9" fmla="*/ 901700 h 912863"/>
                <a:gd name="connsiteX10" fmla="*/ 1565275 w 1882775"/>
                <a:gd name="connsiteY10" fmla="*/ 736600 h 912863"/>
                <a:gd name="connsiteX11" fmla="*/ 1323975 w 1882775"/>
                <a:gd name="connsiteY11" fmla="*/ 530225 h 912863"/>
                <a:gd name="connsiteX12" fmla="*/ 1387475 w 1882775"/>
                <a:gd name="connsiteY12" fmla="*/ 320675 h 912863"/>
                <a:gd name="connsiteX13" fmla="*/ 1797050 w 1882775"/>
                <a:gd name="connsiteY13" fmla="*/ 381000 h 912863"/>
                <a:gd name="connsiteX14" fmla="*/ 1882775 w 1882775"/>
                <a:gd name="connsiteY14" fmla="*/ 107950 h 912863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228600 w 1882775"/>
                <a:gd name="connsiteY5" fmla="*/ 920750 h 927939"/>
                <a:gd name="connsiteX6" fmla="*/ 860425 w 1882775"/>
                <a:gd name="connsiteY6" fmla="*/ 825500 h 927939"/>
                <a:gd name="connsiteX7" fmla="*/ 993775 w 1882775"/>
                <a:gd name="connsiteY7" fmla="*/ 631825 h 927939"/>
                <a:gd name="connsiteX8" fmla="*/ 1139825 w 1882775"/>
                <a:gd name="connsiteY8" fmla="*/ 631825 h 927939"/>
                <a:gd name="connsiteX9" fmla="*/ 1285875 w 1882775"/>
                <a:gd name="connsiteY9" fmla="*/ 892175 h 927939"/>
                <a:gd name="connsiteX10" fmla="*/ 1546225 w 1882775"/>
                <a:gd name="connsiteY10" fmla="*/ 901700 h 927939"/>
                <a:gd name="connsiteX11" fmla="*/ 1565275 w 1882775"/>
                <a:gd name="connsiteY11" fmla="*/ 736600 h 927939"/>
                <a:gd name="connsiteX12" fmla="*/ 1323975 w 1882775"/>
                <a:gd name="connsiteY12" fmla="*/ 530225 h 927939"/>
                <a:gd name="connsiteX13" fmla="*/ 1387475 w 1882775"/>
                <a:gd name="connsiteY13" fmla="*/ 320675 h 927939"/>
                <a:gd name="connsiteX14" fmla="*/ 1797050 w 1882775"/>
                <a:gd name="connsiteY14" fmla="*/ 381000 h 927939"/>
                <a:gd name="connsiteX15" fmla="*/ 1882775 w 1882775"/>
                <a:gd name="connsiteY15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228600 w 1882775"/>
                <a:gd name="connsiteY5" fmla="*/ 920750 h 927939"/>
                <a:gd name="connsiteX6" fmla="*/ 860425 w 1882775"/>
                <a:gd name="connsiteY6" fmla="*/ 825500 h 927939"/>
                <a:gd name="connsiteX7" fmla="*/ 993775 w 1882775"/>
                <a:gd name="connsiteY7" fmla="*/ 631825 h 927939"/>
                <a:gd name="connsiteX8" fmla="*/ 1139825 w 1882775"/>
                <a:gd name="connsiteY8" fmla="*/ 631825 h 927939"/>
                <a:gd name="connsiteX9" fmla="*/ 1285875 w 1882775"/>
                <a:gd name="connsiteY9" fmla="*/ 892175 h 927939"/>
                <a:gd name="connsiteX10" fmla="*/ 1546225 w 1882775"/>
                <a:gd name="connsiteY10" fmla="*/ 901700 h 927939"/>
                <a:gd name="connsiteX11" fmla="*/ 1565275 w 1882775"/>
                <a:gd name="connsiteY11" fmla="*/ 736600 h 927939"/>
                <a:gd name="connsiteX12" fmla="*/ 1323975 w 1882775"/>
                <a:gd name="connsiteY12" fmla="*/ 530225 h 927939"/>
                <a:gd name="connsiteX13" fmla="*/ 1387475 w 1882775"/>
                <a:gd name="connsiteY13" fmla="*/ 320675 h 927939"/>
                <a:gd name="connsiteX14" fmla="*/ 1797050 w 1882775"/>
                <a:gd name="connsiteY14" fmla="*/ 381000 h 927939"/>
                <a:gd name="connsiteX15" fmla="*/ 1882775 w 1882775"/>
                <a:gd name="connsiteY15" fmla="*/ 107950 h 927939"/>
                <a:gd name="connsiteX0" fmla="*/ 1913976 w 1913976"/>
                <a:gd name="connsiteY0" fmla="*/ 107950 h 927939"/>
                <a:gd name="connsiteX1" fmla="*/ 1301201 w 1913976"/>
                <a:gd name="connsiteY1" fmla="*/ 0 h 927939"/>
                <a:gd name="connsiteX2" fmla="*/ 539201 w 1913976"/>
                <a:gd name="connsiteY2" fmla="*/ 73025 h 927939"/>
                <a:gd name="connsiteX3" fmla="*/ 31201 w 1913976"/>
                <a:gd name="connsiteY3" fmla="*/ 606425 h 927939"/>
                <a:gd name="connsiteX4" fmla="*/ 116926 w 1913976"/>
                <a:gd name="connsiteY4" fmla="*/ 879475 h 927939"/>
                <a:gd name="connsiteX5" fmla="*/ 259801 w 1913976"/>
                <a:gd name="connsiteY5" fmla="*/ 920750 h 927939"/>
                <a:gd name="connsiteX6" fmla="*/ 891626 w 1913976"/>
                <a:gd name="connsiteY6" fmla="*/ 825500 h 927939"/>
                <a:gd name="connsiteX7" fmla="*/ 1024976 w 1913976"/>
                <a:gd name="connsiteY7" fmla="*/ 631825 h 927939"/>
                <a:gd name="connsiteX8" fmla="*/ 1171026 w 1913976"/>
                <a:gd name="connsiteY8" fmla="*/ 631825 h 927939"/>
                <a:gd name="connsiteX9" fmla="*/ 1317076 w 1913976"/>
                <a:gd name="connsiteY9" fmla="*/ 892175 h 927939"/>
                <a:gd name="connsiteX10" fmla="*/ 1577426 w 1913976"/>
                <a:gd name="connsiteY10" fmla="*/ 901700 h 927939"/>
                <a:gd name="connsiteX11" fmla="*/ 1596476 w 1913976"/>
                <a:gd name="connsiteY11" fmla="*/ 736600 h 927939"/>
                <a:gd name="connsiteX12" fmla="*/ 1355176 w 1913976"/>
                <a:gd name="connsiteY12" fmla="*/ 530225 h 927939"/>
                <a:gd name="connsiteX13" fmla="*/ 1418676 w 1913976"/>
                <a:gd name="connsiteY13" fmla="*/ 320675 h 927939"/>
                <a:gd name="connsiteX14" fmla="*/ 1828251 w 1913976"/>
                <a:gd name="connsiteY14" fmla="*/ 381000 h 927939"/>
                <a:gd name="connsiteX15" fmla="*/ 1913976 w 1913976"/>
                <a:gd name="connsiteY15" fmla="*/ 107950 h 927939"/>
                <a:gd name="connsiteX0" fmla="*/ 1913976 w 1913976"/>
                <a:gd name="connsiteY0" fmla="*/ 107950 h 927939"/>
                <a:gd name="connsiteX1" fmla="*/ 1301201 w 1913976"/>
                <a:gd name="connsiteY1" fmla="*/ 0 h 927939"/>
                <a:gd name="connsiteX2" fmla="*/ 539201 w 1913976"/>
                <a:gd name="connsiteY2" fmla="*/ 73025 h 927939"/>
                <a:gd name="connsiteX3" fmla="*/ 31201 w 1913976"/>
                <a:gd name="connsiteY3" fmla="*/ 606425 h 927939"/>
                <a:gd name="connsiteX4" fmla="*/ 116926 w 1913976"/>
                <a:gd name="connsiteY4" fmla="*/ 879475 h 927939"/>
                <a:gd name="connsiteX5" fmla="*/ 259801 w 1913976"/>
                <a:gd name="connsiteY5" fmla="*/ 920750 h 927939"/>
                <a:gd name="connsiteX6" fmla="*/ 891626 w 1913976"/>
                <a:gd name="connsiteY6" fmla="*/ 825500 h 927939"/>
                <a:gd name="connsiteX7" fmla="*/ 1024976 w 1913976"/>
                <a:gd name="connsiteY7" fmla="*/ 631825 h 927939"/>
                <a:gd name="connsiteX8" fmla="*/ 1171026 w 1913976"/>
                <a:gd name="connsiteY8" fmla="*/ 631825 h 927939"/>
                <a:gd name="connsiteX9" fmla="*/ 1317076 w 1913976"/>
                <a:gd name="connsiteY9" fmla="*/ 892175 h 927939"/>
                <a:gd name="connsiteX10" fmla="*/ 1577426 w 1913976"/>
                <a:gd name="connsiteY10" fmla="*/ 901700 h 927939"/>
                <a:gd name="connsiteX11" fmla="*/ 1596476 w 1913976"/>
                <a:gd name="connsiteY11" fmla="*/ 736600 h 927939"/>
                <a:gd name="connsiteX12" fmla="*/ 1355176 w 1913976"/>
                <a:gd name="connsiteY12" fmla="*/ 530225 h 927939"/>
                <a:gd name="connsiteX13" fmla="*/ 1418676 w 1913976"/>
                <a:gd name="connsiteY13" fmla="*/ 320675 h 927939"/>
                <a:gd name="connsiteX14" fmla="*/ 1828251 w 1913976"/>
                <a:gd name="connsiteY14" fmla="*/ 381000 h 927939"/>
                <a:gd name="connsiteX15" fmla="*/ 1913976 w 1913976"/>
                <a:gd name="connsiteY15" fmla="*/ 107950 h 927939"/>
                <a:gd name="connsiteX0" fmla="*/ 1913976 w 1913976"/>
                <a:gd name="connsiteY0" fmla="*/ 107950 h 927939"/>
                <a:gd name="connsiteX1" fmla="*/ 1301201 w 1913976"/>
                <a:gd name="connsiteY1" fmla="*/ 0 h 927939"/>
                <a:gd name="connsiteX2" fmla="*/ 539201 w 1913976"/>
                <a:gd name="connsiteY2" fmla="*/ 73025 h 927939"/>
                <a:gd name="connsiteX3" fmla="*/ 31201 w 1913976"/>
                <a:gd name="connsiteY3" fmla="*/ 606425 h 927939"/>
                <a:gd name="connsiteX4" fmla="*/ 116926 w 1913976"/>
                <a:gd name="connsiteY4" fmla="*/ 879475 h 927939"/>
                <a:gd name="connsiteX5" fmla="*/ 259801 w 1913976"/>
                <a:gd name="connsiteY5" fmla="*/ 920750 h 927939"/>
                <a:gd name="connsiteX6" fmla="*/ 891626 w 1913976"/>
                <a:gd name="connsiteY6" fmla="*/ 825500 h 927939"/>
                <a:gd name="connsiteX7" fmla="*/ 1024976 w 1913976"/>
                <a:gd name="connsiteY7" fmla="*/ 631825 h 927939"/>
                <a:gd name="connsiteX8" fmla="*/ 1171026 w 1913976"/>
                <a:gd name="connsiteY8" fmla="*/ 631825 h 927939"/>
                <a:gd name="connsiteX9" fmla="*/ 1317076 w 1913976"/>
                <a:gd name="connsiteY9" fmla="*/ 892175 h 927939"/>
                <a:gd name="connsiteX10" fmla="*/ 1577426 w 1913976"/>
                <a:gd name="connsiteY10" fmla="*/ 901700 h 927939"/>
                <a:gd name="connsiteX11" fmla="*/ 1596476 w 1913976"/>
                <a:gd name="connsiteY11" fmla="*/ 736600 h 927939"/>
                <a:gd name="connsiteX12" fmla="*/ 1355176 w 1913976"/>
                <a:gd name="connsiteY12" fmla="*/ 530225 h 927939"/>
                <a:gd name="connsiteX13" fmla="*/ 1418676 w 1913976"/>
                <a:gd name="connsiteY13" fmla="*/ 320675 h 927939"/>
                <a:gd name="connsiteX14" fmla="*/ 1828251 w 1913976"/>
                <a:gd name="connsiteY14" fmla="*/ 381000 h 927939"/>
                <a:gd name="connsiteX15" fmla="*/ 1913976 w 1913976"/>
                <a:gd name="connsiteY15" fmla="*/ 107950 h 927939"/>
                <a:gd name="connsiteX0" fmla="*/ 1913976 w 1913976"/>
                <a:gd name="connsiteY0" fmla="*/ 111218 h 931207"/>
                <a:gd name="connsiteX1" fmla="*/ 1301201 w 1913976"/>
                <a:gd name="connsiteY1" fmla="*/ 3268 h 931207"/>
                <a:gd name="connsiteX2" fmla="*/ 539201 w 1913976"/>
                <a:gd name="connsiteY2" fmla="*/ 76293 h 931207"/>
                <a:gd name="connsiteX3" fmla="*/ 31201 w 1913976"/>
                <a:gd name="connsiteY3" fmla="*/ 609693 h 931207"/>
                <a:gd name="connsiteX4" fmla="*/ 116926 w 1913976"/>
                <a:gd name="connsiteY4" fmla="*/ 882743 h 931207"/>
                <a:gd name="connsiteX5" fmla="*/ 259801 w 1913976"/>
                <a:gd name="connsiteY5" fmla="*/ 924018 h 931207"/>
                <a:gd name="connsiteX6" fmla="*/ 891626 w 1913976"/>
                <a:gd name="connsiteY6" fmla="*/ 828768 h 931207"/>
                <a:gd name="connsiteX7" fmla="*/ 1024976 w 1913976"/>
                <a:gd name="connsiteY7" fmla="*/ 635093 h 931207"/>
                <a:gd name="connsiteX8" fmla="*/ 1171026 w 1913976"/>
                <a:gd name="connsiteY8" fmla="*/ 635093 h 931207"/>
                <a:gd name="connsiteX9" fmla="*/ 1317076 w 1913976"/>
                <a:gd name="connsiteY9" fmla="*/ 895443 h 931207"/>
                <a:gd name="connsiteX10" fmla="*/ 1577426 w 1913976"/>
                <a:gd name="connsiteY10" fmla="*/ 904968 h 931207"/>
                <a:gd name="connsiteX11" fmla="*/ 1596476 w 1913976"/>
                <a:gd name="connsiteY11" fmla="*/ 739868 h 931207"/>
                <a:gd name="connsiteX12" fmla="*/ 1355176 w 1913976"/>
                <a:gd name="connsiteY12" fmla="*/ 533493 h 931207"/>
                <a:gd name="connsiteX13" fmla="*/ 1418676 w 1913976"/>
                <a:gd name="connsiteY13" fmla="*/ 323943 h 931207"/>
                <a:gd name="connsiteX14" fmla="*/ 1828251 w 1913976"/>
                <a:gd name="connsiteY14" fmla="*/ 384268 h 931207"/>
                <a:gd name="connsiteX15" fmla="*/ 1913976 w 1913976"/>
                <a:gd name="connsiteY15" fmla="*/ 111218 h 931207"/>
                <a:gd name="connsiteX0" fmla="*/ 1913976 w 1913976"/>
                <a:gd name="connsiteY0" fmla="*/ 111218 h 931207"/>
                <a:gd name="connsiteX1" fmla="*/ 1301201 w 1913976"/>
                <a:gd name="connsiteY1" fmla="*/ 3268 h 931207"/>
                <a:gd name="connsiteX2" fmla="*/ 539201 w 1913976"/>
                <a:gd name="connsiteY2" fmla="*/ 76293 h 931207"/>
                <a:gd name="connsiteX3" fmla="*/ 31201 w 1913976"/>
                <a:gd name="connsiteY3" fmla="*/ 609693 h 931207"/>
                <a:gd name="connsiteX4" fmla="*/ 116926 w 1913976"/>
                <a:gd name="connsiteY4" fmla="*/ 882743 h 931207"/>
                <a:gd name="connsiteX5" fmla="*/ 259801 w 1913976"/>
                <a:gd name="connsiteY5" fmla="*/ 924018 h 931207"/>
                <a:gd name="connsiteX6" fmla="*/ 891626 w 1913976"/>
                <a:gd name="connsiteY6" fmla="*/ 828768 h 931207"/>
                <a:gd name="connsiteX7" fmla="*/ 1024976 w 1913976"/>
                <a:gd name="connsiteY7" fmla="*/ 635093 h 931207"/>
                <a:gd name="connsiteX8" fmla="*/ 1171026 w 1913976"/>
                <a:gd name="connsiteY8" fmla="*/ 635093 h 931207"/>
                <a:gd name="connsiteX9" fmla="*/ 1317076 w 1913976"/>
                <a:gd name="connsiteY9" fmla="*/ 895443 h 931207"/>
                <a:gd name="connsiteX10" fmla="*/ 1577426 w 1913976"/>
                <a:gd name="connsiteY10" fmla="*/ 904968 h 931207"/>
                <a:gd name="connsiteX11" fmla="*/ 1596476 w 1913976"/>
                <a:gd name="connsiteY11" fmla="*/ 739868 h 931207"/>
                <a:gd name="connsiteX12" fmla="*/ 1355176 w 1913976"/>
                <a:gd name="connsiteY12" fmla="*/ 533493 h 931207"/>
                <a:gd name="connsiteX13" fmla="*/ 1418676 w 1913976"/>
                <a:gd name="connsiteY13" fmla="*/ 323943 h 931207"/>
                <a:gd name="connsiteX14" fmla="*/ 1828251 w 1913976"/>
                <a:gd name="connsiteY14" fmla="*/ 384268 h 931207"/>
                <a:gd name="connsiteX15" fmla="*/ 1913976 w 1913976"/>
                <a:gd name="connsiteY15" fmla="*/ 111218 h 931207"/>
                <a:gd name="connsiteX0" fmla="*/ 1913976 w 1961657"/>
                <a:gd name="connsiteY0" fmla="*/ 111218 h 931207"/>
                <a:gd name="connsiteX1" fmla="*/ 1301201 w 1961657"/>
                <a:gd name="connsiteY1" fmla="*/ 3268 h 931207"/>
                <a:gd name="connsiteX2" fmla="*/ 539201 w 1961657"/>
                <a:gd name="connsiteY2" fmla="*/ 76293 h 931207"/>
                <a:gd name="connsiteX3" fmla="*/ 31201 w 1961657"/>
                <a:gd name="connsiteY3" fmla="*/ 609693 h 931207"/>
                <a:gd name="connsiteX4" fmla="*/ 116926 w 1961657"/>
                <a:gd name="connsiteY4" fmla="*/ 882743 h 931207"/>
                <a:gd name="connsiteX5" fmla="*/ 259801 w 1961657"/>
                <a:gd name="connsiteY5" fmla="*/ 924018 h 931207"/>
                <a:gd name="connsiteX6" fmla="*/ 891626 w 1961657"/>
                <a:gd name="connsiteY6" fmla="*/ 828768 h 931207"/>
                <a:gd name="connsiteX7" fmla="*/ 1024976 w 1961657"/>
                <a:gd name="connsiteY7" fmla="*/ 635093 h 931207"/>
                <a:gd name="connsiteX8" fmla="*/ 1171026 w 1961657"/>
                <a:gd name="connsiteY8" fmla="*/ 635093 h 931207"/>
                <a:gd name="connsiteX9" fmla="*/ 1317076 w 1961657"/>
                <a:gd name="connsiteY9" fmla="*/ 895443 h 931207"/>
                <a:gd name="connsiteX10" fmla="*/ 1577426 w 1961657"/>
                <a:gd name="connsiteY10" fmla="*/ 904968 h 931207"/>
                <a:gd name="connsiteX11" fmla="*/ 1596476 w 1961657"/>
                <a:gd name="connsiteY11" fmla="*/ 739868 h 931207"/>
                <a:gd name="connsiteX12" fmla="*/ 1355176 w 1961657"/>
                <a:gd name="connsiteY12" fmla="*/ 533493 h 931207"/>
                <a:gd name="connsiteX13" fmla="*/ 1418676 w 1961657"/>
                <a:gd name="connsiteY13" fmla="*/ 323943 h 931207"/>
                <a:gd name="connsiteX14" fmla="*/ 1828251 w 1961657"/>
                <a:gd name="connsiteY14" fmla="*/ 384268 h 931207"/>
                <a:gd name="connsiteX15" fmla="*/ 1913976 w 1961657"/>
                <a:gd name="connsiteY15" fmla="*/ 111218 h 931207"/>
                <a:gd name="connsiteX0" fmla="*/ 1913976 w 1961657"/>
                <a:gd name="connsiteY0" fmla="*/ 111218 h 931207"/>
                <a:gd name="connsiteX1" fmla="*/ 1301201 w 1961657"/>
                <a:gd name="connsiteY1" fmla="*/ 3268 h 931207"/>
                <a:gd name="connsiteX2" fmla="*/ 539201 w 1961657"/>
                <a:gd name="connsiteY2" fmla="*/ 76293 h 931207"/>
                <a:gd name="connsiteX3" fmla="*/ 31201 w 1961657"/>
                <a:gd name="connsiteY3" fmla="*/ 609693 h 931207"/>
                <a:gd name="connsiteX4" fmla="*/ 116926 w 1961657"/>
                <a:gd name="connsiteY4" fmla="*/ 882743 h 931207"/>
                <a:gd name="connsiteX5" fmla="*/ 259801 w 1961657"/>
                <a:gd name="connsiteY5" fmla="*/ 924018 h 931207"/>
                <a:gd name="connsiteX6" fmla="*/ 891626 w 1961657"/>
                <a:gd name="connsiteY6" fmla="*/ 828768 h 931207"/>
                <a:gd name="connsiteX7" fmla="*/ 1024976 w 1961657"/>
                <a:gd name="connsiteY7" fmla="*/ 635093 h 931207"/>
                <a:gd name="connsiteX8" fmla="*/ 1171026 w 1961657"/>
                <a:gd name="connsiteY8" fmla="*/ 635093 h 931207"/>
                <a:gd name="connsiteX9" fmla="*/ 1317076 w 1961657"/>
                <a:gd name="connsiteY9" fmla="*/ 895443 h 931207"/>
                <a:gd name="connsiteX10" fmla="*/ 1577426 w 1961657"/>
                <a:gd name="connsiteY10" fmla="*/ 904968 h 931207"/>
                <a:gd name="connsiteX11" fmla="*/ 1596476 w 1961657"/>
                <a:gd name="connsiteY11" fmla="*/ 739868 h 931207"/>
                <a:gd name="connsiteX12" fmla="*/ 1355176 w 1961657"/>
                <a:gd name="connsiteY12" fmla="*/ 533493 h 931207"/>
                <a:gd name="connsiteX13" fmla="*/ 1418676 w 1961657"/>
                <a:gd name="connsiteY13" fmla="*/ 323943 h 931207"/>
                <a:gd name="connsiteX14" fmla="*/ 1828251 w 1961657"/>
                <a:gd name="connsiteY14" fmla="*/ 384268 h 931207"/>
                <a:gd name="connsiteX15" fmla="*/ 1913976 w 1961657"/>
                <a:gd name="connsiteY15" fmla="*/ 111218 h 93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1657" h="931207">
                  <a:moveTo>
                    <a:pt x="1913976" y="111218"/>
                  </a:moveTo>
                  <a:cubicBezTo>
                    <a:pt x="1728768" y="30785"/>
                    <a:pt x="1537209" y="10676"/>
                    <a:pt x="1301201" y="3268"/>
                  </a:cubicBezTo>
                  <a:cubicBezTo>
                    <a:pt x="1037676" y="-10490"/>
                    <a:pt x="793201" y="20201"/>
                    <a:pt x="539201" y="76293"/>
                  </a:cubicBezTo>
                  <a:cubicBezTo>
                    <a:pt x="315893" y="200118"/>
                    <a:pt x="200534" y="431893"/>
                    <a:pt x="31201" y="609693"/>
                  </a:cubicBezTo>
                  <a:cubicBezTo>
                    <a:pt x="-19599" y="703885"/>
                    <a:pt x="-19599" y="798076"/>
                    <a:pt x="116926" y="882743"/>
                  </a:cubicBezTo>
                  <a:cubicBezTo>
                    <a:pt x="170901" y="925605"/>
                    <a:pt x="130684" y="933014"/>
                    <a:pt x="259801" y="924018"/>
                  </a:cubicBezTo>
                  <a:cubicBezTo>
                    <a:pt x="388918" y="915022"/>
                    <a:pt x="779972" y="867397"/>
                    <a:pt x="891626" y="828768"/>
                  </a:cubicBezTo>
                  <a:cubicBezTo>
                    <a:pt x="1015451" y="786435"/>
                    <a:pt x="932901" y="680601"/>
                    <a:pt x="1024976" y="635093"/>
                  </a:cubicBezTo>
                  <a:cubicBezTo>
                    <a:pt x="1080009" y="584293"/>
                    <a:pt x="1122343" y="606518"/>
                    <a:pt x="1171026" y="635093"/>
                  </a:cubicBezTo>
                  <a:cubicBezTo>
                    <a:pt x="1251459" y="712351"/>
                    <a:pt x="1227118" y="827710"/>
                    <a:pt x="1317076" y="895443"/>
                  </a:cubicBezTo>
                  <a:cubicBezTo>
                    <a:pt x="1391159" y="949418"/>
                    <a:pt x="1487468" y="933543"/>
                    <a:pt x="1577426" y="904968"/>
                  </a:cubicBezTo>
                  <a:cubicBezTo>
                    <a:pt x="1650451" y="872160"/>
                    <a:pt x="1659976" y="817126"/>
                    <a:pt x="1596476" y="739868"/>
                  </a:cubicBezTo>
                  <a:cubicBezTo>
                    <a:pt x="1582718" y="655201"/>
                    <a:pt x="1353059" y="649910"/>
                    <a:pt x="1355176" y="533493"/>
                  </a:cubicBezTo>
                  <a:cubicBezTo>
                    <a:pt x="1439843" y="463643"/>
                    <a:pt x="1267334" y="387443"/>
                    <a:pt x="1418676" y="323943"/>
                  </a:cubicBezTo>
                  <a:cubicBezTo>
                    <a:pt x="1548851" y="286901"/>
                    <a:pt x="1682201" y="443535"/>
                    <a:pt x="1828251" y="384268"/>
                  </a:cubicBezTo>
                  <a:cubicBezTo>
                    <a:pt x="1933026" y="309126"/>
                    <a:pt x="2018751" y="176835"/>
                    <a:pt x="1913976" y="111218"/>
                  </a:cubicBezTo>
                  <a:close/>
                </a:path>
              </a:pathLst>
            </a:custGeom>
            <a:solidFill>
              <a:schemeClr val="accent1">
                <a:alpha val="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2969181" y="2372051"/>
              <a:ext cx="621292" cy="897693"/>
            </a:xfrm>
            <a:custGeom>
              <a:avLst/>
              <a:gdLst>
                <a:gd name="connsiteX0" fmla="*/ 133165 w 612559"/>
                <a:gd name="connsiteY0" fmla="*/ 1012054 h 1012054"/>
                <a:gd name="connsiteX1" fmla="*/ 266330 w 612559"/>
                <a:gd name="connsiteY1" fmla="*/ 861134 h 1012054"/>
                <a:gd name="connsiteX2" fmla="*/ 0 w 612559"/>
                <a:gd name="connsiteY2" fmla="*/ 612559 h 1012054"/>
                <a:gd name="connsiteX3" fmla="*/ 35511 w 612559"/>
                <a:gd name="connsiteY3" fmla="*/ 448322 h 1012054"/>
                <a:gd name="connsiteX4" fmla="*/ 412812 w 612559"/>
                <a:gd name="connsiteY4" fmla="*/ 537099 h 1012054"/>
                <a:gd name="connsiteX5" fmla="*/ 612559 w 612559"/>
                <a:gd name="connsiteY5" fmla="*/ 173114 h 1012054"/>
                <a:gd name="connsiteX6" fmla="*/ 363985 w 612559"/>
                <a:gd name="connsiteY6" fmla="*/ 0 h 1012054"/>
                <a:gd name="connsiteX7" fmla="*/ 359546 w 612559"/>
                <a:gd name="connsiteY7" fmla="*/ 4439 h 1012054"/>
                <a:gd name="connsiteX0" fmla="*/ 133165 w 612559"/>
                <a:gd name="connsiteY0" fmla="*/ 1012054 h 1012054"/>
                <a:gd name="connsiteX1" fmla="*/ 266330 w 612559"/>
                <a:gd name="connsiteY1" fmla="*/ 861134 h 1012054"/>
                <a:gd name="connsiteX2" fmla="*/ 0 w 612559"/>
                <a:gd name="connsiteY2" fmla="*/ 612559 h 1012054"/>
                <a:gd name="connsiteX3" fmla="*/ 35511 w 612559"/>
                <a:gd name="connsiteY3" fmla="*/ 448322 h 1012054"/>
                <a:gd name="connsiteX4" fmla="*/ 412812 w 612559"/>
                <a:gd name="connsiteY4" fmla="*/ 537099 h 1012054"/>
                <a:gd name="connsiteX5" fmla="*/ 612559 w 612559"/>
                <a:gd name="connsiteY5" fmla="*/ 173114 h 1012054"/>
                <a:gd name="connsiteX6" fmla="*/ 363985 w 612559"/>
                <a:gd name="connsiteY6" fmla="*/ 0 h 1012054"/>
                <a:gd name="connsiteX7" fmla="*/ 359546 w 612559"/>
                <a:gd name="connsiteY7" fmla="*/ 4439 h 1012054"/>
                <a:gd name="connsiteX0" fmla="*/ 133165 w 612559"/>
                <a:gd name="connsiteY0" fmla="*/ 1012054 h 1012054"/>
                <a:gd name="connsiteX1" fmla="*/ 266330 w 612559"/>
                <a:gd name="connsiteY1" fmla="*/ 861134 h 1012054"/>
                <a:gd name="connsiteX2" fmla="*/ 0 w 612559"/>
                <a:gd name="connsiteY2" fmla="*/ 612559 h 1012054"/>
                <a:gd name="connsiteX3" fmla="*/ 35511 w 612559"/>
                <a:gd name="connsiteY3" fmla="*/ 448322 h 1012054"/>
                <a:gd name="connsiteX4" fmla="*/ 412812 w 612559"/>
                <a:gd name="connsiteY4" fmla="*/ 537099 h 1012054"/>
                <a:gd name="connsiteX5" fmla="*/ 612559 w 612559"/>
                <a:gd name="connsiteY5" fmla="*/ 173114 h 1012054"/>
                <a:gd name="connsiteX6" fmla="*/ 363985 w 612559"/>
                <a:gd name="connsiteY6" fmla="*/ 0 h 1012054"/>
                <a:gd name="connsiteX7" fmla="*/ 359546 w 612559"/>
                <a:gd name="connsiteY7" fmla="*/ 4439 h 1012054"/>
                <a:gd name="connsiteX0" fmla="*/ 133605 w 612999"/>
                <a:gd name="connsiteY0" fmla="*/ 1012054 h 1012054"/>
                <a:gd name="connsiteX1" fmla="*/ 266770 w 612999"/>
                <a:gd name="connsiteY1" fmla="*/ 861134 h 1012054"/>
                <a:gd name="connsiteX2" fmla="*/ 440 w 612999"/>
                <a:gd name="connsiteY2" fmla="*/ 612559 h 1012054"/>
                <a:gd name="connsiteX3" fmla="*/ 35951 w 612999"/>
                <a:gd name="connsiteY3" fmla="*/ 448322 h 1012054"/>
                <a:gd name="connsiteX4" fmla="*/ 413252 w 612999"/>
                <a:gd name="connsiteY4" fmla="*/ 537099 h 1012054"/>
                <a:gd name="connsiteX5" fmla="*/ 612999 w 612999"/>
                <a:gd name="connsiteY5" fmla="*/ 173114 h 1012054"/>
                <a:gd name="connsiteX6" fmla="*/ 364425 w 612999"/>
                <a:gd name="connsiteY6" fmla="*/ 0 h 1012054"/>
                <a:gd name="connsiteX7" fmla="*/ 359986 w 612999"/>
                <a:gd name="connsiteY7" fmla="*/ 4439 h 1012054"/>
                <a:gd name="connsiteX0" fmla="*/ 154267 w 633661"/>
                <a:gd name="connsiteY0" fmla="*/ 1012054 h 1012054"/>
                <a:gd name="connsiteX1" fmla="*/ 287432 w 633661"/>
                <a:gd name="connsiteY1" fmla="*/ 861134 h 1012054"/>
                <a:gd name="connsiteX2" fmla="*/ 21102 w 633661"/>
                <a:gd name="connsiteY2" fmla="*/ 612559 h 1012054"/>
                <a:gd name="connsiteX3" fmla="*/ 56613 w 633661"/>
                <a:gd name="connsiteY3" fmla="*/ 448322 h 1012054"/>
                <a:gd name="connsiteX4" fmla="*/ 433914 w 633661"/>
                <a:gd name="connsiteY4" fmla="*/ 537099 h 1012054"/>
                <a:gd name="connsiteX5" fmla="*/ 633661 w 633661"/>
                <a:gd name="connsiteY5" fmla="*/ 173114 h 1012054"/>
                <a:gd name="connsiteX6" fmla="*/ 385087 w 633661"/>
                <a:gd name="connsiteY6" fmla="*/ 0 h 1012054"/>
                <a:gd name="connsiteX7" fmla="*/ 380648 w 633661"/>
                <a:gd name="connsiteY7" fmla="*/ 4439 h 1012054"/>
                <a:gd name="connsiteX0" fmla="*/ 180471 w 659865"/>
                <a:gd name="connsiteY0" fmla="*/ 1012054 h 1012054"/>
                <a:gd name="connsiteX1" fmla="*/ 313636 w 659865"/>
                <a:gd name="connsiteY1" fmla="*/ 861134 h 1012054"/>
                <a:gd name="connsiteX2" fmla="*/ 47306 w 659865"/>
                <a:gd name="connsiteY2" fmla="*/ 612559 h 1012054"/>
                <a:gd name="connsiteX3" fmla="*/ 82817 w 659865"/>
                <a:gd name="connsiteY3" fmla="*/ 448322 h 1012054"/>
                <a:gd name="connsiteX4" fmla="*/ 460118 w 659865"/>
                <a:gd name="connsiteY4" fmla="*/ 537099 h 1012054"/>
                <a:gd name="connsiteX5" fmla="*/ 659865 w 659865"/>
                <a:gd name="connsiteY5" fmla="*/ 173114 h 1012054"/>
                <a:gd name="connsiteX6" fmla="*/ 411291 w 659865"/>
                <a:gd name="connsiteY6" fmla="*/ 0 h 1012054"/>
                <a:gd name="connsiteX7" fmla="*/ 406852 w 659865"/>
                <a:gd name="connsiteY7" fmla="*/ 4439 h 1012054"/>
                <a:gd name="connsiteX0" fmla="*/ 180471 w 659865"/>
                <a:gd name="connsiteY0" fmla="*/ 1012054 h 1012054"/>
                <a:gd name="connsiteX1" fmla="*/ 313636 w 659865"/>
                <a:gd name="connsiteY1" fmla="*/ 861134 h 1012054"/>
                <a:gd name="connsiteX2" fmla="*/ 47306 w 659865"/>
                <a:gd name="connsiteY2" fmla="*/ 612559 h 1012054"/>
                <a:gd name="connsiteX3" fmla="*/ 82817 w 659865"/>
                <a:gd name="connsiteY3" fmla="*/ 448322 h 1012054"/>
                <a:gd name="connsiteX4" fmla="*/ 460118 w 659865"/>
                <a:gd name="connsiteY4" fmla="*/ 537099 h 1012054"/>
                <a:gd name="connsiteX5" fmla="*/ 659865 w 659865"/>
                <a:gd name="connsiteY5" fmla="*/ 173114 h 1012054"/>
                <a:gd name="connsiteX6" fmla="*/ 411291 w 659865"/>
                <a:gd name="connsiteY6" fmla="*/ 0 h 1012054"/>
                <a:gd name="connsiteX7" fmla="*/ 406852 w 659865"/>
                <a:gd name="connsiteY7" fmla="*/ 4439 h 1012054"/>
                <a:gd name="connsiteX0" fmla="*/ 215055 w 694449"/>
                <a:gd name="connsiteY0" fmla="*/ 1012054 h 1012054"/>
                <a:gd name="connsiteX1" fmla="*/ 348220 w 694449"/>
                <a:gd name="connsiteY1" fmla="*/ 861134 h 1012054"/>
                <a:gd name="connsiteX2" fmla="*/ 28624 w 694449"/>
                <a:gd name="connsiteY2" fmla="*/ 616998 h 1012054"/>
                <a:gd name="connsiteX3" fmla="*/ 117401 w 694449"/>
                <a:gd name="connsiteY3" fmla="*/ 448322 h 1012054"/>
                <a:gd name="connsiteX4" fmla="*/ 494702 w 694449"/>
                <a:gd name="connsiteY4" fmla="*/ 537099 h 1012054"/>
                <a:gd name="connsiteX5" fmla="*/ 694449 w 694449"/>
                <a:gd name="connsiteY5" fmla="*/ 173114 h 1012054"/>
                <a:gd name="connsiteX6" fmla="*/ 445875 w 694449"/>
                <a:gd name="connsiteY6" fmla="*/ 0 h 1012054"/>
                <a:gd name="connsiteX7" fmla="*/ 441436 w 694449"/>
                <a:gd name="connsiteY7" fmla="*/ 4439 h 1012054"/>
                <a:gd name="connsiteX0" fmla="*/ 215055 w 694449"/>
                <a:gd name="connsiteY0" fmla="*/ 1012054 h 1012054"/>
                <a:gd name="connsiteX1" fmla="*/ 348220 w 694449"/>
                <a:gd name="connsiteY1" fmla="*/ 861134 h 1012054"/>
                <a:gd name="connsiteX2" fmla="*/ 28624 w 694449"/>
                <a:gd name="connsiteY2" fmla="*/ 616998 h 1012054"/>
                <a:gd name="connsiteX3" fmla="*/ 117401 w 694449"/>
                <a:gd name="connsiteY3" fmla="*/ 448322 h 1012054"/>
                <a:gd name="connsiteX4" fmla="*/ 494702 w 694449"/>
                <a:gd name="connsiteY4" fmla="*/ 537099 h 1012054"/>
                <a:gd name="connsiteX5" fmla="*/ 694449 w 694449"/>
                <a:gd name="connsiteY5" fmla="*/ 173114 h 1012054"/>
                <a:gd name="connsiteX6" fmla="*/ 445875 w 694449"/>
                <a:gd name="connsiteY6" fmla="*/ 0 h 1012054"/>
                <a:gd name="connsiteX7" fmla="*/ 441436 w 694449"/>
                <a:gd name="connsiteY7" fmla="*/ 4439 h 1012054"/>
                <a:gd name="connsiteX0" fmla="*/ 215055 w 694449"/>
                <a:gd name="connsiteY0" fmla="*/ 1012054 h 1012054"/>
                <a:gd name="connsiteX1" fmla="*/ 348220 w 694449"/>
                <a:gd name="connsiteY1" fmla="*/ 861134 h 1012054"/>
                <a:gd name="connsiteX2" fmla="*/ 28624 w 694449"/>
                <a:gd name="connsiteY2" fmla="*/ 616998 h 1012054"/>
                <a:gd name="connsiteX3" fmla="*/ 117401 w 694449"/>
                <a:gd name="connsiteY3" fmla="*/ 448322 h 1012054"/>
                <a:gd name="connsiteX4" fmla="*/ 494702 w 694449"/>
                <a:gd name="connsiteY4" fmla="*/ 537099 h 1012054"/>
                <a:gd name="connsiteX5" fmla="*/ 694449 w 694449"/>
                <a:gd name="connsiteY5" fmla="*/ 173114 h 1012054"/>
                <a:gd name="connsiteX6" fmla="*/ 445875 w 694449"/>
                <a:gd name="connsiteY6" fmla="*/ 0 h 1012054"/>
                <a:gd name="connsiteX7" fmla="*/ 441436 w 694449"/>
                <a:gd name="connsiteY7" fmla="*/ 4439 h 1012054"/>
                <a:gd name="connsiteX0" fmla="*/ 215055 w 694449"/>
                <a:gd name="connsiteY0" fmla="*/ 1012054 h 1012054"/>
                <a:gd name="connsiteX1" fmla="*/ 348220 w 694449"/>
                <a:gd name="connsiteY1" fmla="*/ 861134 h 1012054"/>
                <a:gd name="connsiteX2" fmla="*/ 28624 w 694449"/>
                <a:gd name="connsiteY2" fmla="*/ 616998 h 1012054"/>
                <a:gd name="connsiteX3" fmla="*/ 117401 w 694449"/>
                <a:gd name="connsiteY3" fmla="*/ 448322 h 1012054"/>
                <a:gd name="connsiteX4" fmla="*/ 494702 w 694449"/>
                <a:gd name="connsiteY4" fmla="*/ 537099 h 1012054"/>
                <a:gd name="connsiteX5" fmla="*/ 694449 w 694449"/>
                <a:gd name="connsiteY5" fmla="*/ 173114 h 1012054"/>
                <a:gd name="connsiteX6" fmla="*/ 445875 w 694449"/>
                <a:gd name="connsiteY6" fmla="*/ 0 h 1012054"/>
                <a:gd name="connsiteX7" fmla="*/ 441436 w 694449"/>
                <a:gd name="connsiteY7" fmla="*/ 4439 h 1012054"/>
                <a:gd name="connsiteX0" fmla="*/ 215055 w 694449"/>
                <a:gd name="connsiteY0" fmla="*/ 1012054 h 1012054"/>
                <a:gd name="connsiteX1" fmla="*/ 348220 w 694449"/>
                <a:gd name="connsiteY1" fmla="*/ 861134 h 1012054"/>
                <a:gd name="connsiteX2" fmla="*/ 28624 w 694449"/>
                <a:gd name="connsiteY2" fmla="*/ 616998 h 1012054"/>
                <a:gd name="connsiteX3" fmla="*/ 117401 w 694449"/>
                <a:gd name="connsiteY3" fmla="*/ 448322 h 1012054"/>
                <a:gd name="connsiteX4" fmla="*/ 494702 w 694449"/>
                <a:gd name="connsiteY4" fmla="*/ 537099 h 1012054"/>
                <a:gd name="connsiteX5" fmla="*/ 694449 w 694449"/>
                <a:gd name="connsiteY5" fmla="*/ 173114 h 1012054"/>
                <a:gd name="connsiteX6" fmla="*/ 445875 w 694449"/>
                <a:gd name="connsiteY6" fmla="*/ 0 h 1012054"/>
                <a:gd name="connsiteX7" fmla="*/ 441436 w 694449"/>
                <a:gd name="connsiteY7" fmla="*/ 4439 h 1012054"/>
                <a:gd name="connsiteX0" fmla="*/ 215055 w 700441"/>
                <a:gd name="connsiteY0" fmla="*/ 1012054 h 1012054"/>
                <a:gd name="connsiteX1" fmla="*/ 348220 w 700441"/>
                <a:gd name="connsiteY1" fmla="*/ 861134 h 1012054"/>
                <a:gd name="connsiteX2" fmla="*/ 28624 w 700441"/>
                <a:gd name="connsiteY2" fmla="*/ 616998 h 1012054"/>
                <a:gd name="connsiteX3" fmla="*/ 117401 w 700441"/>
                <a:gd name="connsiteY3" fmla="*/ 448322 h 1012054"/>
                <a:gd name="connsiteX4" fmla="*/ 494702 w 700441"/>
                <a:gd name="connsiteY4" fmla="*/ 537099 h 1012054"/>
                <a:gd name="connsiteX5" fmla="*/ 694449 w 700441"/>
                <a:gd name="connsiteY5" fmla="*/ 173114 h 1012054"/>
                <a:gd name="connsiteX6" fmla="*/ 445875 w 700441"/>
                <a:gd name="connsiteY6" fmla="*/ 0 h 1012054"/>
                <a:gd name="connsiteX7" fmla="*/ 441436 w 700441"/>
                <a:gd name="connsiteY7" fmla="*/ 4439 h 101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0441" h="1012054">
                  <a:moveTo>
                    <a:pt x="215055" y="1012054"/>
                  </a:moveTo>
                  <a:cubicBezTo>
                    <a:pt x="259443" y="961747"/>
                    <a:pt x="365976" y="946952"/>
                    <a:pt x="348220" y="861134"/>
                  </a:cubicBezTo>
                  <a:cubicBezTo>
                    <a:pt x="361537" y="769398"/>
                    <a:pt x="117402" y="717611"/>
                    <a:pt x="28624" y="616998"/>
                  </a:cubicBezTo>
                  <a:cubicBezTo>
                    <a:pt x="-30560" y="557813"/>
                    <a:pt x="3471" y="463119"/>
                    <a:pt x="117401" y="448322"/>
                  </a:cubicBezTo>
                  <a:cubicBezTo>
                    <a:pt x="265363" y="460159"/>
                    <a:pt x="368935" y="591845"/>
                    <a:pt x="494702" y="537099"/>
                  </a:cubicBezTo>
                  <a:cubicBezTo>
                    <a:pt x="632305" y="433527"/>
                    <a:pt x="725521" y="325514"/>
                    <a:pt x="694449" y="173114"/>
                  </a:cubicBezTo>
                  <a:cubicBezTo>
                    <a:pt x="664857" y="71020"/>
                    <a:pt x="528733" y="57705"/>
                    <a:pt x="445875" y="0"/>
                  </a:cubicBezTo>
                  <a:lnTo>
                    <a:pt x="441436" y="4439"/>
                  </a:ln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591299" y="2368114"/>
              <a:ext cx="741813" cy="897693"/>
            </a:xfrm>
            <a:custGeom>
              <a:avLst/>
              <a:gdLst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32913 w 825624"/>
                <a:gd name="connsiteY3" fmla="*/ 275208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32913 w 825624"/>
                <a:gd name="connsiteY3" fmla="*/ 275208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32913 w 825624"/>
                <a:gd name="connsiteY3" fmla="*/ 275208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32913 w 825624"/>
                <a:gd name="connsiteY3" fmla="*/ 275208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32913 w 825624"/>
                <a:gd name="connsiteY3" fmla="*/ 275208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07425 w 825624"/>
                <a:gd name="connsiteY3" fmla="*/ 249719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07425 w 825624"/>
                <a:gd name="connsiteY3" fmla="*/ 249719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07425 w 825624"/>
                <a:gd name="connsiteY3" fmla="*/ 249719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07425 w 825624"/>
                <a:gd name="connsiteY3" fmla="*/ 249719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07425 w 825624"/>
                <a:gd name="connsiteY3" fmla="*/ 249719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07425 w 825624"/>
                <a:gd name="connsiteY3" fmla="*/ 249719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50921 w 825624"/>
                <a:gd name="connsiteY0" fmla="*/ 1012054 h 1012054"/>
                <a:gd name="connsiteX1" fmla="*/ 0 w 825624"/>
                <a:gd name="connsiteY1" fmla="*/ 838940 h 1012054"/>
                <a:gd name="connsiteX2" fmla="*/ 44389 w 825624"/>
                <a:gd name="connsiteY2" fmla="*/ 612559 h 1012054"/>
                <a:gd name="connsiteX3" fmla="*/ 307425 w 825624"/>
                <a:gd name="connsiteY3" fmla="*/ 249719 h 1012054"/>
                <a:gd name="connsiteX4" fmla="*/ 599243 w 825624"/>
                <a:gd name="connsiteY4" fmla="*/ 57705 h 1012054"/>
                <a:gd name="connsiteX5" fmla="*/ 825624 w 825624"/>
                <a:gd name="connsiteY5" fmla="*/ 0 h 1012054"/>
                <a:gd name="connsiteX6" fmla="*/ 825624 w 825624"/>
                <a:gd name="connsiteY6" fmla="*/ 0 h 1012054"/>
                <a:gd name="connsiteX0" fmla="*/ 161613 w 836316"/>
                <a:gd name="connsiteY0" fmla="*/ 1012054 h 1012054"/>
                <a:gd name="connsiteX1" fmla="*/ 10692 w 836316"/>
                <a:gd name="connsiteY1" fmla="*/ 838940 h 1012054"/>
                <a:gd name="connsiteX2" fmla="*/ 55081 w 836316"/>
                <a:gd name="connsiteY2" fmla="*/ 612559 h 1012054"/>
                <a:gd name="connsiteX3" fmla="*/ 318117 w 836316"/>
                <a:gd name="connsiteY3" fmla="*/ 249719 h 1012054"/>
                <a:gd name="connsiteX4" fmla="*/ 609935 w 836316"/>
                <a:gd name="connsiteY4" fmla="*/ 57705 h 1012054"/>
                <a:gd name="connsiteX5" fmla="*/ 836316 w 836316"/>
                <a:gd name="connsiteY5" fmla="*/ 0 h 1012054"/>
                <a:gd name="connsiteX6" fmla="*/ 836316 w 836316"/>
                <a:gd name="connsiteY6" fmla="*/ 0 h 1012054"/>
                <a:gd name="connsiteX0" fmla="*/ 161613 w 836316"/>
                <a:gd name="connsiteY0" fmla="*/ 1012054 h 1012054"/>
                <a:gd name="connsiteX1" fmla="*/ 10692 w 836316"/>
                <a:gd name="connsiteY1" fmla="*/ 838940 h 1012054"/>
                <a:gd name="connsiteX2" fmla="*/ 55081 w 836316"/>
                <a:gd name="connsiteY2" fmla="*/ 612559 h 1012054"/>
                <a:gd name="connsiteX3" fmla="*/ 318117 w 836316"/>
                <a:gd name="connsiteY3" fmla="*/ 249719 h 1012054"/>
                <a:gd name="connsiteX4" fmla="*/ 609935 w 836316"/>
                <a:gd name="connsiteY4" fmla="*/ 57705 h 1012054"/>
                <a:gd name="connsiteX5" fmla="*/ 836316 w 836316"/>
                <a:gd name="connsiteY5" fmla="*/ 0 h 1012054"/>
                <a:gd name="connsiteX6" fmla="*/ 836316 w 836316"/>
                <a:gd name="connsiteY6" fmla="*/ 0 h 101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6316" h="1012054">
                  <a:moveTo>
                    <a:pt x="161613" y="1012054"/>
                  </a:moveTo>
                  <a:cubicBezTo>
                    <a:pt x="111306" y="954349"/>
                    <a:pt x="118348" y="922134"/>
                    <a:pt x="10692" y="838940"/>
                  </a:cubicBezTo>
                  <a:cubicBezTo>
                    <a:pt x="-9559" y="753921"/>
                    <a:pt x="-4319" y="700764"/>
                    <a:pt x="55081" y="612559"/>
                  </a:cubicBezTo>
                  <a:cubicBezTo>
                    <a:pt x="199046" y="522411"/>
                    <a:pt x="215570" y="381285"/>
                    <a:pt x="318117" y="249719"/>
                  </a:cubicBezTo>
                  <a:cubicBezTo>
                    <a:pt x="378219" y="148543"/>
                    <a:pt x="460622" y="107904"/>
                    <a:pt x="609935" y="57705"/>
                  </a:cubicBezTo>
                  <a:cubicBezTo>
                    <a:pt x="675837" y="28912"/>
                    <a:pt x="760856" y="19235"/>
                    <a:pt x="836316" y="0"/>
                  </a:cubicBezTo>
                  <a:lnTo>
                    <a:pt x="836316" y="0"/>
                  </a:ln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001999" y="2374413"/>
              <a:ext cx="765541" cy="892181"/>
            </a:xfrm>
            <a:custGeom>
              <a:avLst/>
              <a:gdLst>
                <a:gd name="connsiteX0" fmla="*/ 0 w 473826"/>
                <a:gd name="connsiteY0" fmla="*/ 1005840 h 1005840"/>
                <a:gd name="connsiteX1" fmla="*/ 8313 w 473826"/>
                <a:gd name="connsiteY1" fmla="*/ 731520 h 1005840"/>
                <a:gd name="connsiteX2" fmla="*/ 473826 w 473826"/>
                <a:gd name="connsiteY2" fmla="*/ 290945 h 1005840"/>
                <a:gd name="connsiteX3" fmla="*/ 374073 w 473826"/>
                <a:gd name="connsiteY3" fmla="*/ 0 h 1005840"/>
                <a:gd name="connsiteX0" fmla="*/ 18473 w 492299"/>
                <a:gd name="connsiteY0" fmla="*/ 1005840 h 1005840"/>
                <a:gd name="connsiteX1" fmla="*/ 26786 w 492299"/>
                <a:gd name="connsiteY1" fmla="*/ 731520 h 1005840"/>
                <a:gd name="connsiteX2" fmla="*/ 492299 w 492299"/>
                <a:gd name="connsiteY2" fmla="*/ 290945 h 1005840"/>
                <a:gd name="connsiteX3" fmla="*/ 392546 w 492299"/>
                <a:gd name="connsiteY3" fmla="*/ 0 h 1005840"/>
                <a:gd name="connsiteX0" fmla="*/ 18473 w 498139"/>
                <a:gd name="connsiteY0" fmla="*/ 1005840 h 1005840"/>
                <a:gd name="connsiteX1" fmla="*/ 26786 w 498139"/>
                <a:gd name="connsiteY1" fmla="*/ 731520 h 1005840"/>
                <a:gd name="connsiteX2" fmla="*/ 492299 w 498139"/>
                <a:gd name="connsiteY2" fmla="*/ 290945 h 1005840"/>
                <a:gd name="connsiteX3" fmla="*/ 392546 w 498139"/>
                <a:gd name="connsiteY3" fmla="*/ 0 h 1005840"/>
                <a:gd name="connsiteX0" fmla="*/ 18473 w 498139"/>
                <a:gd name="connsiteY0" fmla="*/ 1005840 h 1005840"/>
                <a:gd name="connsiteX1" fmla="*/ 26786 w 498139"/>
                <a:gd name="connsiteY1" fmla="*/ 731520 h 1005840"/>
                <a:gd name="connsiteX2" fmla="*/ 492299 w 498139"/>
                <a:gd name="connsiteY2" fmla="*/ 290945 h 1005840"/>
                <a:gd name="connsiteX3" fmla="*/ 392546 w 498139"/>
                <a:gd name="connsiteY3" fmla="*/ 0 h 1005840"/>
                <a:gd name="connsiteX0" fmla="*/ 249756 w 727208"/>
                <a:gd name="connsiteY0" fmla="*/ 1005840 h 1005840"/>
                <a:gd name="connsiteX1" fmla="*/ 7057 w 727208"/>
                <a:gd name="connsiteY1" fmla="*/ 577327 h 1005840"/>
                <a:gd name="connsiteX2" fmla="*/ 723582 w 727208"/>
                <a:gd name="connsiteY2" fmla="*/ 290945 h 1005840"/>
                <a:gd name="connsiteX3" fmla="*/ 623829 w 727208"/>
                <a:gd name="connsiteY3" fmla="*/ 0 h 1005840"/>
                <a:gd name="connsiteX0" fmla="*/ 249756 w 728939"/>
                <a:gd name="connsiteY0" fmla="*/ 1005840 h 1005840"/>
                <a:gd name="connsiteX1" fmla="*/ 7057 w 728939"/>
                <a:gd name="connsiteY1" fmla="*/ 577327 h 1005840"/>
                <a:gd name="connsiteX2" fmla="*/ 723582 w 728939"/>
                <a:gd name="connsiteY2" fmla="*/ 290945 h 1005840"/>
                <a:gd name="connsiteX3" fmla="*/ 623829 w 728939"/>
                <a:gd name="connsiteY3" fmla="*/ 0 h 1005840"/>
                <a:gd name="connsiteX0" fmla="*/ 242699 w 721882"/>
                <a:gd name="connsiteY0" fmla="*/ 1005840 h 1005840"/>
                <a:gd name="connsiteX1" fmla="*/ 0 w 721882"/>
                <a:gd name="connsiteY1" fmla="*/ 577327 h 1005840"/>
                <a:gd name="connsiteX2" fmla="*/ 716525 w 721882"/>
                <a:gd name="connsiteY2" fmla="*/ 290945 h 1005840"/>
                <a:gd name="connsiteX3" fmla="*/ 616772 w 721882"/>
                <a:gd name="connsiteY3" fmla="*/ 0 h 1005840"/>
                <a:gd name="connsiteX0" fmla="*/ 272510 w 746336"/>
                <a:gd name="connsiteY0" fmla="*/ 1005840 h 1005840"/>
                <a:gd name="connsiteX1" fmla="*/ 29811 w 746336"/>
                <a:gd name="connsiteY1" fmla="*/ 577327 h 1005840"/>
                <a:gd name="connsiteX2" fmla="*/ 79932 w 746336"/>
                <a:gd name="connsiteY2" fmla="*/ 499110 h 1005840"/>
                <a:gd name="connsiteX3" fmla="*/ 746336 w 746336"/>
                <a:gd name="connsiteY3" fmla="*/ 290945 h 1005840"/>
                <a:gd name="connsiteX4" fmla="*/ 646583 w 746336"/>
                <a:gd name="connsiteY4" fmla="*/ 0 h 1005840"/>
                <a:gd name="connsiteX0" fmla="*/ 343122 w 816948"/>
                <a:gd name="connsiteY0" fmla="*/ 1005840 h 1005840"/>
                <a:gd name="connsiteX1" fmla="*/ 7670 w 816948"/>
                <a:gd name="connsiteY1" fmla="*/ 632460 h 1005840"/>
                <a:gd name="connsiteX2" fmla="*/ 100423 w 816948"/>
                <a:gd name="connsiteY2" fmla="*/ 577327 h 1005840"/>
                <a:gd name="connsiteX3" fmla="*/ 150544 w 816948"/>
                <a:gd name="connsiteY3" fmla="*/ 499110 h 1005840"/>
                <a:gd name="connsiteX4" fmla="*/ 816948 w 816948"/>
                <a:gd name="connsiteY4" fmla="*/ 290945 h 1005840"/>
                <a:gd name="connsiteX5" fmla="*/ 717195 w 816948"/>
                <a:gd name="connsiteY5" fmla="*/ 0 h 1005840"/>
                <a:gd name="connsiteX0" fmla="*/ 356197 w 830023"/>
                <a:gd name="connsiteY0" fmla="*/ 1005840 h 1005840"/>
                <a:gd name="connsiteX1" fmla="*/ 20745 w 830023"/>
                <a:gd name="connsiteY1" fmla="*/ 632460 h 1005840"/>
                <a:gd name="connsiteX2" fmla="*/ 11898 w 830023"/>
                <a:gd name="connsiteY2" fmla="*/ 526527 h 1005840"/>
                <a:gd name="connsiteX3" fmla="*/ 163619 w 830023"/>
                <a:gd name="connsiteY3" fmla="*/ 499110 h 1005840"/>
                <a:gd name="connsiteX4" fmla="*/ 830023 w 830023"/>
                <a:gd name="connsiteY4" fmla="*/ 290945 h 1005840"/>
                <a:gd name="connsiteX5" fmla="*/ 730270 w 830023"/>
                <a:gd name="connsiteY5" fmla="*/ 0 h 1005840"/>
                <a:gd name="connsiteX0" fmla="*/ 356197 w 830023"/>
                <a:gd name="connsiteY0" fmla="*/ 1005840 h 1005840"/>
                <a:gd name="connsiteX1" fmla="*/ 20745 w 830023"/>
                <a:gd name="connsiteY1" fmla="*/ 632460 h 1005840"/>
                <a:gd name="connsiteX2" fmla="*/ 11898 w 830023"/>
                <a:gd name="connsiteY2" fmla="*/ 526527 h 1005840"/>
                <a:gd name="connsiteX3" fmla="*/ 163619 w 830023"/>
                <a:gd name="connsiteY3" fmla="*/ 499110 h 1005840"/>
                <a:gd name="connsiteX4" fmla="*/ 830023 w 830023"/>
                <a:gd name="connsiteY4" fmla="*/ 290945 h 1005840"/>
                <a:gd name="connsiteX5" fmla="*/ 730270 w 830023"/>
                <a:gd name="connsiteY5" fmla="*/ 0 h 1005840"/>
                <a:gd name="connsiteX0" fmla="*/ 356197 w 830023"/>
                <a:gd name="connsiteY0" fmla="*/ 1005840 h 1005840"/>
                <a:gd name="connsiteX1" fmla="*/ 20745 w 830023"/>
                <a:gd name="connsiteY1" fmla="*/ 632460 h 1005840"/>
                <a:gd name="connsiteX2" fmla="*/ 11898 w 830023"/>
                <a:gd name="connsiteY2" fmla="*/ 526527 h 1005840"/>
                <a:gd name="connsiteX3" fmla="*/ 163619 w 830023"/>
                <a:gd name="connsiteY3" fmla="*/ 499110 h 1005840"/>
                <a:gd name="connsiteX4" fmla="*/ 830023 w 830023"/>
                <a:gd name="connsiteY4" fmla="*/ 290945 h 1005840"/>
                <a:gd name="connsiteX5" fmla="*/ 730270 w 830023"/>
                <a:gd name="connsiteY5" fmla="*/ 0 h 1005840"/>
                <a:gd name="connsiteX0" fmla="*/ 348625 w 822451"/>
                <a:gd name="connsiteY0" fmla="*/ 1005840 h 1005840"/>
                <a:gd name="connsiteX1" fmla="*/ 13173 w 822451"/>
                <a:gd name="connsiteY1" fmla="*/ 632460 h 1005840"/>
                <a:gd name="connsiteX2" fmla="*/ 4326 w 822451"/>
                <a:gd name="connsiteY2" fmla="*/ 526527 h 1005840"/>
                <a:gd name="connsiteX3" fmla="*/ 156047 w 822451"/>
                <a:gd name="connsiteY3" fmla="*/ 499110 h 1005840"/>
                <a:gd name="connsiteX4" fmla="*/ 822451 w 822451"/>
                <a:gd name="connsiteY4" fmla="*/ 290945 h 1005840"/>
                <a:gd name="connsiteX5" fmla="*/ 722698 w 822451"/>
                <a:gd name="connsiteY5" fmla="*/ 0 h 1005840"/>
                <a:gd name="connsiteX0" fmla="*/ 348625 w 822451"/>
                <a:gd name="connsiteY0" fmla="*/ 1005840 h 1005840"/>
                <a:gd name="connsiteX1" fmla="*/ 13173 w 822451"/>
                <a:gd name="connsiteY1" fmla="*/ 632460 h 1005840"/>
                <a:gd name="connsiteX2" fmla="*/ 4326 w 822451"/>
                <a:gd name="connsiteY2" fmla="*/ 526527 h 1005840"/>
                <a:gd name="connsiteX3" fmla="*/ 156047 w 822451"/>
                <a:gd name="connsiteY3" fmla="*/ 499110 h 1005840"/>
                <a:gd name="connsiteX4" fmla="*/ 822451 w 822451"/>
                <a:gd name="connsiteY4" fmla="*/ 290945 h 1005840"/>
                <a:gd name="connsiteX5" fmla="*/ 722698 w 822451"/>
                <a:gd name="connsiteY5" fmla="*/ 0 h 1005840"/>
                <a:gd name="connsiteX0" fmla="*/ 357579 w 831405"/>
                <a:gd name="connsiteY0" fmla="*/ 1005840 h 1005840"/>
                <a:gd name="connsiteX1" fmla="*/ 22127 w 831405"/>
                <a:gd name="connsiteY1" fmla="*/ 632460 h 1005840"/>
                <a:gd name="connsiteX2" fmla="*/ 13280 w 831405"/>
                <a:gd name="connsiteY2" fmla="*/ 526527 h 1005840"/>
                <a:gd name="connsiteX3" fmla="*/ 165001 w 831405"/>
                <a:gd name="connsiteY3" fmla="*/ 499110 h 1005840"/>
                <a:gd name="connsiteX4" fmla="*/ 831405 w 831405"/>
                <a:gd name="connsiteY4" fmla="*/ 290945 h 1005840"/>
                <a:gd name="connsiteX5" fmla="*/ 731652 w 831405"/>
                <a:gd name="connsiteY5" fmla="*/ 0 h 1005840"/>
                <a:gd name="connsiteX0" fmla="*/ 357579 w 831405"/>
                <a:gd name="connsiteY0" fmla="*/ 1005840 h 1005840"/>
                <a:gd name="connsiteX1" fmla="*/ 22127 w 831405"/>
                <a:gd name="connsiteY1" fmla="*/ 632460 h 1005840"/>
                <a:gd name="connsiteX2" fmla="*/ 13280 w 831405"/>
                <a:gd name="connsiteY2" fmla="*/ 526527 h 1005840"/>
                <a:gd name="connsiteX3" fmla="*/ 165001 w 831405"/>
                <a:gd name="connsiteY3" fmla="*/ 499110 h 1005840"/>
                <a:gd name="connsiteX4" fmla="*/ 831405 w 831405"/>
                <a:gd name="connsiteY4" fmla="*/ 290945 h 1005840"/>
                <a:gd name="connsiteX5" fmla="*/ 731652 w 831405"/>
                <a:gd name="connsiteY5" fmla="*/ 0 h 1005840"/>
                <a:gd name="connsiteX0" fmla="*/ 357579 w 831405"/>
                <a:gd name="connsiteY0" fmla="*/ 1005840 h 1005840"/>
                <a:gd name="connsiteX1" fmla="*/ 22127 w 831405"/>
                <a:gd name="connsiteY1" fmla="*/ 632460 h 1005840"/>
                <a:gd name="connsiteX2" fmla="*/ 13280 w 831405"/>
                <a:gd name="connsiteY2" fmla="*/ 526527 h 1005840"/>
                <a:gd name="connsiteX3" fmla="*/ 165001 w 831405"/>
                <a:gd name="connsiteY3" fmla="*/ 499110 h 1005840"/>
                <a:gd name="connsiteX4" fmla="*/ 831405 w 831405"/>
                <a:gd name="connsiteY4" fmla="*/ 290945 h 1005840"/>
                <a:gd name="connsiteX5" fmla="*/ 731652 w 831405"/>
                <a:gd name="connsiteY5" fmla="*/ 0 h 1005840"/>
                <a:gd name="connsiteX0" fmla="*/ 357579 w 841876"/>
                <a:gd name="connsiteY0" fmla="*/ 1005840 h 1005840"/>
                <a:gd name="connsiteX1" fmla="*/ 22127 w 841876"/>
                <a:gd name="connsiteY1" fmla="*/ 632460 h 1005840"/>
                <a:gd name="connsiteX2" fmla="*/ 13280 w 841876"/>
                <a:gd name="connsiteY2" fmla="*/ 526527 h 1005840"/>
                <a:gd name="connsiteX3" fmla="*/ 165001 w 841876"/>
                <a:gd name="connsiteY3" fmla="*/ 499110 h 1005840"/>
                <a:gd name="connsiteX4" fmla="*/ 831405 w 841876"/>
                <a:gd name="connsiteY4" fmla="*/ 290945 h 1005840"/>
                <a:gd name="connsiteX5" fmla="*/ 731652 w 841876"/>
                <a:gd name="connsiteY5" fmla="*/ 0 h 1005840"/>
                <a:gd name="connsiteX0" fmla="*/ 378770 w 863067"/>
                <a:gd name="connsiteY0" fmla="*/ 1005840 h 1005840"/>
                <a:gd name="connsiteX1" fmla="*/ 43318 w 863067"/>
                <a:gd name="connsiteY1" fmla="*/ 632460 h 1005840"/>
                <a:gd name="connsiteX2" fmla="*/ 34471 w 863067"/>
                <a:gd name="connsiteY2" fmla="*/ 526527 h 1005840"/>
                <a:gd name="connsiteX3" fmla="*/ 186192 w 863067"/>
                <a:gd name="connsiteY3" fmla="*/ 499110 h 1005840"/>
                <a:gd name="connsiteX4" fmla="*/ 852596 w 863067"/>
                <a:gd name="connsiteY4" fmla="*/ 290945 h 1005840"/>
                <a:gd name="connsiteX5" fmla="*/ 752843 w 863067"/>
                <a:gd name="connsiteY5" fmla="*/ 0 h 1005840"/>
                <a:gd name="connsiteX0" fmla="*/ 378770 w 863067"/>
                <a:gd name="connsiteY0" fmla="*/ 1005840 h 1005840"/>
                <a:gd name="connsiteX1" fmla="*/ 43318 w 863067"/>
                <a:gd name="connsiteY1" fmla="*/ 632460 h 1005840"/>
                <a:gd name="connsiteX2" fmla="*/ 34471 w 863067"/>
                <a:gd name="connsiteY2" fmla="*/ 526527 h 1005840"/>
                <a:gd name="connsiteX3" fmla="*/ 186192 w 863067"/>
                <a:gd name="connsiteY3" fmla="*/ 499110 h 1005840"/>
                <a:gd name="connsiteX4" fmla="*/ 852596 w 863067"/>
                <a:gd name="connsiteY4" fmla="*/ 290945 h 1005840"/>
                <a:gd name="connsiteX5" fmla="*/ 752843 w 863067"/>
                <a:gd name="connsiteY5" fmla="*/ 0 h 100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3067" h="1005840">
                  <a:moveTo>
                    <a:pt x="378770" y="1005840"/>
                  </a:moveTo>
                  <a:cubicBezTo>
                    <a:pt x="346145" y="939906"/>
                    <a:pt x="610818" y="929304"/>
                    <a:pt x="43318" y="632460"/>
                  </a:cubicBezTo>
                  <a:cubicBezTo>
                    <a:pt x="-307" y="573741"/>
                    <a:pt x="-23208" y="586323"/>
                    <a:pt x="34471" y="526527"/>
                  </a:cubicBezTo>
                  <a:cubicBezTo>
                    <a:pt x="125141" y="446835"/>
                    <a:pt x="111221" y="473815"/>
                    <a:pt x="186192" y="499110"/>
                  </a:cubicBezTo>
                  <a:cubicBezTo>
                    <a:pt x="448488" y="730780"/>
                    <a:pt x="842821" y="423342"/>
                    <a:pt x="852596" y="290945"/>
                  </a:cubicBezTo>
                  <a:cubicBezTo>
                    <a:pt x="897375" y="80036"/>
                    <a:pt x="786094" y="96982"/>
                    <a:pt x="752843" y="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3476012" y="2373729"/>
              <a:ext cx="466967" cy="900052"/>
            </a:xfrm>
            <a:custGeom>
              <a:avLst/>
              <a:gdLst>
                <a:gd name="connsiteX0" fmla="*/ 0 w 517003"/>
                <a:gd name="connsiteY0" fmla="*/ 1014714 h 1014714"/>
                <a:gd name="connsiteX1" fmla="*/ 104172 w 517003"/>
                <a:gd name="connsiteY1" fmla="*/ 636608 h 1014714"/>
                <a:gd name="connsiteX2" fmla="*/ 517003 w 517003"/>
                <a:gd name="connsiteY2" fmla="*/ 331808 h 1014714"/>
                <a:gd name="connsiteX3" fmla="*/ 401256 w 517003"/>
                <a:gd name="connsiteY3" fmla="*/ 0 h 1014714"/>
                <a:gd name="connsiteX4" fmla="*/ 401256 w 517003"/>
                <a:gd name="connsiteY4" fmla="*/ 0 h 1014714"/>
                <a:gd name="connsiteX0" fmla="*/ 0 w 517003"/>
                <a:gd name="connsiteY0" fmla="*/ 1014714 h 1014714"/>
                <a:gd name="connsiteX1" fmla="*/ 104172 w 517003"/>
                <a:gd name="connsiteY1" fmla="*/ 636608 h 1014714"/>
                <a:gd name="connsiteX2" fmla="*/ 517003 w 517003"/>
                <a:gd name="connsiteY2" fmla="*/ 331808 h 1014714"/>
                <a:gd name="connsiteX3" fmla="*/ 401256 w 517003"/>
                <a:gd name="connsiteY3" fmla="*/ 0 h 1014714"/>
                <a:gd name="connsiteX4" fmla="*/ 401256 w 517003"/>
                <a:gd name="connsiteY4" fmla="*/ 0 h 1014714"/>
                <a:gd name="connsiteX0" fmla="*/ 0 w 517003"/>
                <a:gd name="connsiteY0" fmla="*/ 1014714 h 1014714"/>
                <a:gd name="connsiteX1" fmla="*/ 104172 w 517003"/>
                <a:gd name="connsiteY1" fmla="*/ 636608 h 1014714"/>
                <a:gd name="connsiteX2" fmla="*/ 517003 w 517003"/>
                <a:gd name="connsiteY2" fmla="*/ 331808 h 1014714"/>
                <a:gd name="connsiteX3" fmla="*/ 401256 w 517003"/>
                <a:gd name="connsiteY3" fmla="*/ 0 h 1014714"/>
                <a:gd name="connsiteX4" fmla="*/ 401256 w 517003"/>
                <a:gd name="connsiteY4" fmla="*/ 0 h 1014714"/>
                <a:gd name="connsiteX0" fmla="*/ 0 w 526456"/>
                <a:gd name="connsiteY0" fmla="*/ 1014714 h 1014714"/>
                <a:gd name="connsiteX1" fmla="*/ 104172 w 526456"/>
                <a:gd name="connsiteY1" fmla="*/ 636608 h 1014714"/>
                <a:gd name="connsiteX2" fmla="*/ 517003 w 526456"/>
                <a:gd name="connsiteY2" fmla="*/ 331808 h 1014714"/>
                <a:gd name="connsiteX3" fmla="*/ 401256 w 526456"/>
                <a:gd name="connsiteY3" fmla="*/ 0 h 1014714"/>
                <a:gd name="connsiteX4" fmla="*/ 401256 w 526456"/>
                <a:gd name="connsiteY4" fmla="*/ 0 h 101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456" h="1014714">
                  <a:moveTo>
                    <a:pt x="0" y="1014714"/>
                  </a:moveTo>
                  <a:cubicBezTo>
                    <a:pt x="34724" y="888679"/>
                    <a:pt x="-63230" y="794916"/>
                    <a:pt x="104172" y="636608"/>
                  </a:cubicBezTo>
                  <a:cubicBezTo>
                    <a:pt x="241782" y="535008"/>
                    <a:pt x="422424" y="501540"/>
                    <a:pt x="517003" y="331808"/>
                  </a:cubicBezTo>
                  <a:cubicBezTo>
                    <a:pt x="560897" y="131558"/>
                    <a:pt x="439838" y="110603"/>
                    <a:pt x="401256" y="0"/>
                  </a:cubicBezTo>
                  <a:lnTo>
                    <a:pt x="401256" y="0"/>
                  </a:ln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3640281" y="2377151"/>
              <a:ext cx="489974" cy="900052"/>
            </a:xfrm>
            <a:custGeom>
              <a:avLst/>
              <a:gdLst>
                <a:gd name="connsiteX0" fmla="*/ 0 w 517003"/>
                <a:gd name="connsiteY0" fmla="*/ 1014714 h 1014714"/>
                <a:gd name="connsiteX1" fmla="*/ 343382 w 517003"/>
                <a:gd name="connsiteY1" fmla="*/ 459129 h 1014714"/>
                <a:gd name="connsiteX2" fmla="*/ 517003 w 517003"/>
                <a:gd name="connsiteY2" fmla="*/ 266217 h 1014714"/>
                <a:gd name="connsiteX3" fmla="*/ 366532 w 517003"/>
                <a:gd name="connsiteY3" fmla="*/ 0 h 1014714"/>
                <a:gd name="connsiteX0" fmla="*/ 0 w 517003"/>
                <a:gd name="connsiteY0" fmla="*/ 1014714 h 1014714"/>
                <a:gd name="connsiteX1" fmla="*/ 343382 w 517003"/>
                <a:gd name="connsiteY1" fmla="*/ 459129 h 1014714"/>
                <a:gd name="connsiteX2" fmla="*/ 517003 w 517003"/>
                <a:gd name="connsiteY2" fmla="*/ 266217 h 1014714"/>
                <a:gd name="connsiteX3" fmla="*/ 366532 w 517003"/>
                <a:gd name="connsiteY3" fmla="*/ 0 h 1014714"/>
                <a:gd name="connsiteX0" fmla="*/ 0 w 517003"/>
                <a:gd name="connsiteY0" fmla="*/ 1014714 h 1014714"/>
                <a:gd name="connsiteX1" fmla="*/ 343382 w 517003"/>
                <a:gd name="connsiteY1" fmla="*/ 459129 h 1014714"/>
                <a:gd name="connsiteX2" fmla="*/ 517003 w 517003"/>
                <a:gd name="connsiteY2" fmla="*/ 266217 h 1014714"/>
                <a:gd name="connsiteX3" fmla="*/ 366532 w 517003"/>
                <a:gd name="connsiteY3" fmla="*/ 0 h 1014714"/>
                <a:gd name="connsiteX0" fmla="*/ 0 w 527651"/>
                <a:gd name="connsiteY0" fmla="*/ 1014714 h 1014714"/>
                <a:gd name="connsiteX1" fmla="*/ 343382 w 527651"/>
                <a:gd name="connsiteY1" fmla="*/ 459129 h 1014714"/>
                <a:gd name="connsiteX2" fmla="*/ 517003 w 527651"/>
                <a:gd name="connsiteY2" fmla="*/ 266217 h 1014714"/>
                <a:gd name="connsiteX3" fmla="*/ 366532 w 527651"/>
                <a:gd name="connsiteY3" fmla="*/ 0 h 1014714"/>
                <a:gd name="connsiteX0" fmla="*/ 0 w 527651"/>
                <a:gd name="connsiteY0" fmla="*/ 1014714 h 1014714"/>
                <a:gd name="connsiteX1" fmla="*/ 343382 w 527651"/>
                <a:gd name="connsiteY1" fmla="*/ 459129 h 1014714"/>
                <a:gd name="connsiteX2" fmla="*/ 517003 w 527651"/>
                <a:gd name="connsiteY2" fmla="*/ 266217 h 1014714"/>
                <a:gd name="connsiteX3" fmla="*/ 366532 w 527651"/>
                <a:gd name="connsiteY3" fmla="*/ 0 h 1014714"/>
                <a:gd name="connsiteX0" fmla="*/ 0 w 552394"/>
                <a:gd name="connsiteY0" fmla="*/ 1014714 h 1014714"/>
                <a:gd name="connsiteX1" fmla="*/ 343382 w 552394"/>
                <a:gd name="connsiteY1" fmla="*/ 459129 h 1014714"/>
                <a:gd name="connsiteX2" fmla="*/ 545690 w 552394"/>
                <a:gd name="connsiteY2" fmla="*/ 266217 h 1014714"/>
                <a:gd name="connsiteX3" fmla="*/ 366532 w 552394"/>
                <a:gd name="connsiteY3" fmla="*/ 0 h 1014714"/>
                <a:gd name="connsiteX0" fmla="*/ 0 w 552394"/>
                <a:gd name="connsiteY0" fmla="*/ 1014714 h 1014714"/>
                <a:gd name="connsiteX1" fmla="*/ 343382 w 552394"/>
                <a:gd name="connsiteY1" fmla="*/ 459129 h 1014714"/>
                <a:gd name="connsiteX2" fmla="*/ 545690 w 552394"/>
                <a:gd name="connsiteY2" fmla="*/ 266217 h 1014714"/>
                <a:gd name="connsiteX3" fmla="*/ 366532 w 552394"/>
                <a:gd name="connsiteY3" fmla="*/ 0 h 101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394" h="1014714">
                  <a:moveTo>
                    <a:pt x="0" y="1014714"/>
                  </a:moveTo>
                  <a:cubicBezTo>
                    <a:pt x="114461" y="829519"/>
                    <a:pt x="132102" y="644324"/>
                    <a:pt x="343382" y="459129"/>
                  </a:cubicBezTo>
                  <a:cubicBezTo>
                    <a:pt x="548277" y="341037"/>
                    <a:pt x="566706" y="319763"/>
                    <a:pt x="545690" y="266217"/>
                  </a:cubicBezTo>
                  <a:cubicBezTo>
                    <a:pt x="459674" y="48387"/>
                    <a:pt x="416689" y="88739"/>
                    <a:pt x="366532" y="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3907215" y="2373729"/>
              <a:ext cx="393559" cy="903475"/>
            </a:xfrm>
            <a:custGeom>
              <a:avLst/>
              <a:gdLst>
                <a:gd name="connsiteX0" fmla="*/ 0 w 443696"/>
                <a:gd name="connsiteY0" fmla="*/ 1018573 h 1018573"/>
                <a:gd name="connsiteX1" fmla="*/ 443696 w 443696"/>
                <a:gd name="connsiteY1" fmla="*/ 189054 h 1018573"/>
                <a:gd name="connsiteX2" fmla="*/ 358815 w 443696"/>
                <a:gd name="connsiteY2" fmla="*/ 0 h 1018573"/>
                <a:gd name="connsiteX0" fmla="*/ 0 w 443696"/>
                <a:gd name="connsiteY0" fmla="*/ 1018573 h 1018573"/>
                <a:gd name="connsiteX1" fmla="*/ 443696 w 443696"/>
                <a:gd name="connsiteY1" fmla="*/ 189054 h 1018573"/>
                <a:gd name="connsiteX2" fmla="*/ 358815 w 443696"/>
                <a:gd name="connsiteY2" fmla="*/ 0 h 1018573"/>
                <a:gd name="connsiteX0" fmla="*/ 0 w 443696"/>
                <a:gd name="connsiteY0" fmla="*/ 1018573 h 1018573"/>
                <a:gd name="connsiteX1" fmla="*/ 443696 w 443696"/>
                <a:gd name="connsiteY1" fmla="*/ 189054 h 1018573"/>
                <a:gd name="connsiteX2" fmla="*/ 358815 w 443696"/>
                <a:gd name="connsiteY2" fmla="*/ 0 h 101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696" h="1018573">
                  <a:moveTo>
                    <a:pt x="0" y="1018573"/>
                  </a:moveTo>
                  <a:cubicBezTo>
                    <a:pt x="147899" y="742067"/>
                    <a:pt x="396201" y="827734"/>
                    <a:pt x="443696" y="189054"/>
                  </a:cubicBezTo>
                  <a:cubicBezTo>
                    <a:pt x="440503" y="79420"/>
                    <a:pt x="387109" y="63018"/>
                    <a:pt x="358815" y="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717283" y="3499239"/>
              <a:ext cx="1739992" cy="825982"/>
            </a:xfrm>
            <a:custGeom>
              <a:avLst/>
              <a:gdLst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3875 w 1882775"/>
                <a:gd name="connsiteY13" fmla="*/ 377825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01700"/>
                <a:gd name="connsiteX1" fmla="*/ 1270000 w 1882775"/>
                <a:gd name="connsiteY1" fmla="*/ 0 h 901700"/>
                <a:gd name="connsiteX2" fmla="*/ 508000 w 1882775"/>
                <a:gd name="connsiteY2" fmla="*/ 73025 h 901700"/>
                <a:gd name="connsiteX3" fmla="*/ 0 w 1882775"/>
                <a:gd name="connsiteY3" fmla="*/ 606425 h 901700"/>
                <a:gd name="connsiteX4" fmla="*/ 85725 w 1882775"/>
                <a:gd name="connsiteY4" fmla="*/ 879475 h 901700"/>
                <a:gd name="connsiteX5" fmla="*/ 860425 w 1882775"/>
                <a:gd name="connsiteY5" fmla="*/ 825500 h 901700"/>
                <a:gd name="connsiteX6" fmla="*/ 993775 w 1882775"/>
                <a:gd name="connsiteY6" fmla="*/ 631825 h 901700"/>
                <a:gd name="connsiteX7" fmla="*/ 1139825 w 1882775"/>
                <a:gd name="connsiteY7" fmla="*/ 631825 h 901700"/>
                <a:gd name="connsiteX8" fmla="*/ 1285875 w 1882775"/>
                <a:gd name="connsiteY8" fmla="*/ 892175 h 901700"/>
                <a:gd name="connsiteX9" fmla="*/ 1546225 w 1882775"/>
                <a:gd name="connsiteY9" fmla="*/ 901700 h 901700"/>
                <a:gd name="connsiteX10" fmla="*/ 1565275 w 1882775"/>
                <a:gd name="connsiteY10" fmla="*/ 736600 h 901700"/>
                <a:gd name="connsiteX11" fmla="*/ 1323975 w 1882775"/>
                <a:gd name="connsiteY11" fmla="*/ 530225 h 901700"/>
                <a:gd name="connsiteX12" fmla="*/ 1387475 w 1882775"/>
                <a:gd name="connsiteY12" fmla="*/ 320675 h 901700"/>
                <a:gd name="connsiteX13" fmla="*/ 1797050 w 1882775"/>
                <a:gd name="connsiteY13" fmla="*/ 381000 h 901700"/>
                <a:gd name="connsiteX14" fmla="*/ 1882775 w 1882775"/>
                <a:gd name="connsiteY14" fmla="*/ 107950 h 901700"/>
                <a:gd name="connsiteX0" fmla="*/ 1882775 w 1882775"/>
                <a:gd name="connsiteY0" fmla="*/ 107950 h 912863"/>
                <a:gd name="connsiteX1" fmla="*/ 1270000 w 1882775"/>
                <a:gd name="connsiteY1" fmla="*/ 0 h 912863"/>
                <a:gd name="connsiteX2" fmla="*/ 508000 w 1882775"/>
                <a:gd name="connsiteY2" fmla="*/ 73025 h 912863"/>
                <a:gd name="connsiteX3" fmla="*/ 0 w 1882775"/>
                <a:gd name="connsiteY3" fmla="*/ 606425 h 912863"/>
                <a:gd name="connsiteX4" fmla="*/ 85725 w 1882775"/>
                <a:gd name="connsiteY4" fmla="*/ 879475 h 912863"/>
                <a:gd name="connsiteX5" fmla="*/ 860425 w 1882775"/>
                <a:gd name="connsiteY5" fmla="*/ 825500 h 912863"/>
                <a:gd name="connsiteX6" fmla="*/ 993775 w 1882775"/>
                <a:gd name="connsiteY6" fmla="*/ 631825 h 912863"/>
                <a:gd name="connsiteX7" fmla="*/ 1139825 w 1882775"/>
                <a:gd name="connsiteY7" fmla="*/ 631825 h 912863"/>
                <a:gd name="connsiteX8" fmla="*/ 1285875 w 1882775"/>
                <a:gd name="connsiteY8" fmla="*/ 892175 h 912863"/>
                <a:gd name="connsiteX9" fmla="*/ 1546225 w 1882775"/>
                <a:gd name="connsiteY9" fmla="*/ 901700 h 912863"/>
                <a:gd name="connsiteX10" fmla="*/ 1565275 w 1882775"/>
                <a:gd name="connsiteY10" fmla="*/ 736600 h 912863"/>
                <a:gd name="connsiteX11" fmla="*/ 1323975 w 1882775"/>
                <a:gd name="connsiteY11" fmla="*/ 530225 h 912863"/>
                <a:gd name="connsiteX12" fmla="*/ 1387475 w 1882775"/>
                <a:gd name="connsiteY12" fmla="*/ 320675 h 912863"/>
                <a:gd name="connsiteX13" fmla="*/ 1797050 w 1882775"/>
                <a:gd name="connsiteY13" fmla="*/ 381000 h 912863"/>
                <a:gd name="connsiteX14" fmla="*/ 1882775 w 1882775"/>
                <a:gd name="connsiteY14" fmla="*/ 107950 h 912863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860425 w 1882775"/>
                <a:gd name="connsiteY5" fmla="*/ 825500 h 927939"/>
                <a:gd name="connsiteX6" fmla="*/ 993775 w 1882775"/>
                <a:gd name="connsiteY6" fmla="*/ 631825 h 927939"/>
                <a:gd name="connsiteX7" fmla="*/ 1139825 w 1882775"/>
                <a:gd name="connsiteY7" fmla="*/ 631825 h 927939"/>
                <a:gd name="connsiteX8" fmla="*/ 1285875 w 1882775"/>
                <a:gd name="connsiteY8" fmla="*/ 892175 h 927939"/>
                <a:gd name="connsiteX9" fmla="*/ 1546225 w 1882775"/>
                <a:gd name="connsiteY9" fmla="*/ 901700 h 927939"/>
                <a:gd name="connsiteX10" fmla="*/ 1565275 w 1882775"/>
                <a:gd name="connsiteY10" fmla="*/ 736600 h 927939"/>
                <a:gd name="connsiteX11" fmla="*/ 1323975 w 1882775"/>
                <a:gd name="connsiteY11" fmla="*/ 530225 h 927939"/>
                <a:gd name="connsiteX12" fmla="*/ 1387475 w 1882775"/>
                <a:gd name="connsiteY12" fmla="*/ 320675 h 927939"/>
                <a:gd name="connsiteX13" fmla="*/ 1797050 w 1882775"/>
                <a:gd name="connsiteY13" fmla="*/ 381000 h 927939"/>
                <a:gd name="connsiteX14" fmla="*/ 1882775 w 1882775"/>
                <a:gd name="connsiteY14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228600 w 1882775"/>
                <a:gd name="connsiteY5" fmla="*/ 920750 h 927939"/>
                <a:gd name="connsiteX6" fmla="*/ 860425 w 1882775"/>
                <a:gd name="connsiteY6" fmla="*/ 825500 h 927939"/>
                <a:gd name="connsiteX7" fmla="*/ 993775 w 1882775"/>
                <a:gd name="connsiteY7" fmla="*/ 631825 h 927939"/>
                <a:gd name="connsiteX8" fmla="*/ 1139825 w 1882775"/>
                <a:gd name="connsiteY8" fmla="*/ 631825 h 927939"/>
                <a:gd name="connsiteX9" fmla="*/ 1285875 w 1882775"/>
                <a:gd name="connsiteY9" fmla="*/ 892175 h 927939"/>
                <a:gd name="connsiteX10" fmla="*/ 1546225 w 1882775"/>
                <a:gd name="connsiteY10" fmla="*/ 901700 h 927939"/>
                <a:gd name="connsiteX11" fmla="*/ 1565275 w 1882775"/>
                <a:gd name="connsiteY11" fmla="*/ 736600 h 927939"/>
                <a:gd name="connsiteX12" fmla="*/ 1323975 w 1882775"/>
                <a:gd name="connsiteY12" fmla="*/ 530225 h 927939"/>
                <a:gd name="connsiteX13" fmla="*/ 1387475 w 1882775"/>
                <a:gd name="connsiteY13" fmla="*/ 320675 h 927939"/>
                <a:gd name="connsiteX14" fmla="*/ 1797050 w 1882775"/>
                <a:gd name="connsiteY14" fmla="*/ 381000 h 927939"/>
                <a:gd name="connsiteX15" fmla="*/ 1882775 w 1882775"/>
                <a:gd name="connsiteY15" fmla="*/ 107950 h 927939"/>
                <a:gd name="connsiteX0" fmla="*/ 1882775 w 1882775"/>
                <a:gd name="connsiteY0" fmla="*/ 107950 h 927939"/>
                <a:gd name="connsiteX1" fmla="*/ 1270000 w 1882775"/>
                <a:gd name="connsiteY1" fmla="*/ 0 h 927939"/>
                <a:gd name="connsiteX2" fmla="*/ 508000 w 1882775"/>
                <a:gd name="connsiteY2" fmla="*/ 73025 h 927939"/>
                <a:gd name="connsiteX3" fmla="*/ 0 w 1882775"/>
                <a:gd name="connsiteY3" fmla="*/ 606425 h 927939"/>
                <a:gd name="connsiteX4" fmla="*/ 85725 w 1882775"/>
                <a:gd name="connsiteY4" fmla="*/ 879475 h 927939"/>
                <a:gd name="connsiteX5" fmla="*/ 228600 w 1882775"/>
                <a:gd name="connsiteY5" fmla="*/ 920750 h 927939"/>
                <a:gd name="connsiteX6" fmla="*/ 860425 w 1882775"/>
                <a:gd name="connsiteY6" fmla="*/ 825500 h 927939"/>
                <a:gd name="connsiteX7" fmla="*/ 993775 w 1882775"/>
                <a:gd name="connsiteY7" fmla="*/ 631825 h 927939"/>
                <a:gd name="connsiteX8" fmla="*/ 1139825 w 1882775"/>
                <a:gd name="connsiteY8" fmla="*/ 631825 h 927939"/>
                <a:gd name="connsiteX9" fmla="*/ 1285875 w 1882775"/>
                <a:gd name="connsiteY9" fmla="*/ 892175 h 927939"/>
                <a:gd name="connsiteX10" fmla="*/ 1546225 w 1882775"/>
                <a:gd name="connsiteY10" fmla="*/ 901700 h 927939"/>
                <a:gd name="connsiteX11" fmla="*/ 1565275 w 1882775"/>
                <a:gd name="connsiteY11" fmla="*/ 736600 h 927939"/>
                <a:gd name="connsiteX12" fmla="*/ 1323975 w 1882775"/>
                <a:gd name="connsiteY12" fmla="*/ 530225 h 927939"/>
                <a:gd name="connsiteX13" fmla="*/ 1387475 w 1882775"/>
                <a:gd name="connsiteY13" fmla="*/ 320675 h 927939"/>
                <a:gd name="connsiteX14" fmla="*/ 1797050 w 1882775"/>
                <a:gd name="connsiteY14" fmla="*/ 381000 h 927939"/>
                <a:gd name="connsiteX15" fmla="*/ 1882775 w 1882775"/>
                <a:gd name="connsiteY15" fmla="*/ 107950 h 927939"/>
                <a:gd name="connsiteX0" fmla="*/ 1913976 w 1913976"/>
                <a:gd name="connsiteY0" fmla="*/ 107950 h 927939"/>
                <a:gd name="connsiteX1" fmla="*/ 1301201 w 1913976"/>
                <a:gd name="connsiteY1" fmla="*/ 0 h 927939"/>
                <a:gd name="connsiteX2" fmla="*/ 539201 w 1913976"/>
                <a:gd name="connsiteY2" fmla="*/ 73025 h 927939"/>
                <a:gd name="connsiteX3" fmla="*/ 31201 w 1913976"/>
                <a:gd name="connsiteY3" fmla="*/ 606425 h 927939"/>
                <a:gd name="connsiteX4" fmla="*/ 116926 w 1913976"/>
                <a:gd name="connsiteY4" fmla="*/ 879475 h 927939"/>
                <a:gd name="connsiteX5" fmla="*/ 259801 w 1913976"/>
                <a:gd name="connsiteY5" fmla="*/ 920750 h 927939"/>
                <a:gd name="connsiteX6" fmla="*/ 891626 w 1913976"/>
                <a:gd name="connsiteY6" fmla="*/ 825500 h 927939"/>
                <a:gd name="connsiteX7" fmla="*/ 1024976 w 1913976"/>
                <a:gd name="connsiteY7" fmla="*/ 631825 h 927939"/>
                <a:gd name="connsiteX8" fmla="*/ 1171026 w 1913976"/>
                <a:gd name="connsiteY8" fmla="*/ 631825 h 927939"/>
                <a:gd name="connsiteX9" fmla="*/ 1317076 w 1913976"/>
                <a:gd name="connsiteY9" fmla="*/ 892175 h 927939"/>
                <a:gd name="connsiteX10" fmla="*/ 1577426 w 1913976"/>
                <a:gd name="connsiteY10" fmla="*/ 901700 h 927939"/>
                <a:gd name="connsiteX11" fmla="*/ 1596476 w 1913976"/>
                <a:gd name="connsiteY11" fmla="*/ 736600 h 927939"/>
                <a:gd name="connsiteX12" fmla="*/ 1355176 w 1913976"/>
                <a:gd name="connsiteY12" fmla="*/ 530225 h 927939"/>
                <a:gd name="connsiteX13" fmla="*/ 1418676 w 1913976"/>
                <a:gd name="connsiteY13" fmla="*/ 320675 h 927939"/>
                <a:gd name="connsiteX14" fmla="*/ 1828251 w 1913976"/>
                <a:gd name="connsiteY14" fmla="*/ 381000 h 927939"/>
                <a:gd name="connsiteX15" fmla="*/ 1913976 w 1913976"/>
                <a:gd name="connsiteY15" fmla="*/ 107950 h 927939"/>
                <a:gd name="connsiteX0" fmla="*/ 1913976 w 1913976"/>
                <a:gd name="connsiteY0" fmla="*/ 107950 h 927939"/>
                <a:gd name="connsiteX1" fmla="*/ 1301201 w 1913976"/>
                <a:gd name="connsiteY1" fmla="*/ 0 h 927939"/>
                <a:gd name="connsiteX2" fmla="*/ 539201 w 1913976"/>
                <a:gd name="connsiteY2" fmla="*/ 73025 h 927939"/>
                <a:gd name="connsiteX3" fmla="*/ 31201 w 1913976"/>
                <a:gd name="connsiteY3" fmla="*/ 606425 h 927939"/>
                <a:gd name="connsiteX4" fmla="*/ 116926 w 1913976"/>
                <a:gd name="connsiteY4" fmla="*/ 879475 h 927939"/>
                <a:gd name="connsiteX5" fmla="*/ 259801 w 1913976"/>
                <a:gd name="connsiteY5" fmla="*/ 920750 h 927939"/>
                <a:gd name="connsiteX6" fmla="*/ 891626 w 1913976"/>
                <a:gd name="connsiteY6" fmla="*/ 825500 h 927939"/>
                <a:gd name="connsiteX7" fmla="*/ 1024976 w 1913976"/>
                <a:gd name="connsiteY7" fmla="*/ 631825 h 927939"/>
                <a:gd name="connsiteX8" fmla="*/ 1171026 w 1913976"/>
                <a:gd name="connsiteY8" fmla="*/ 631825 h 927939"/>
                <a:gd name="connsiteX9" fmla="*/ 1317076 w 1913976"/>
                <a:gd name="connsiteY9" fmla="*/ 892175 h 927939"/>
                <a:gd name="connsiteX10" fmla="*/ 1577426 w 1913976"/>
                <a:gd name="connsiteY10" fmla="*/ 901700 h 927939"/>
                <a:gd name="connsiteX11" fmla="*/ 1596476 w 1913976"/>
                <a:gd name="connsiteY11" fmla="*/ 736600 h 927939"/>
                <a:gd name="connsiteX12" fmla="*/ 1355176 w 1913976"/>
                <a:gd name="connsiteY12" fmla="*/ 530225 h 927939"/>
                <a:gd name="connsiteX13" fmla="*/ 1418676 w 1913976"/>
                <a:gd name="connsiteY13" fmla="*/ 320675 h 927939"/>
                <a:gd name="connsiteX14" fmla="*/ 1828251 w 1913976"/>
                <a:gd name="connsiteY14" fmla="*/ 381000 h 927939"/>
                <a:gd name="connsiteX15" fmla="*/ 1913976 w 1913976"/>
                <a:gd name="connsiteY15" fmla="*/ 107950 h 927939"/>
                <a:gd name="connsiteX0" fmla="*/ 1913976 w 1913976"/>
                <a:gd name="connsiteY0" fmla="*/ 107950 h 927939"/>
                <a:gd name="connsiteX1" fmla="*/ 1301201 w 1913976"/>
                <a:gd name="connsiteY1" fmla="*/ 0 h 927939"/>
                <a:gd name="connsiteX2" fmla="*/ 539201 w 1913976"/>
                <a:gd name="connsiteY2" fmla="*/ 73025 h 927939"/>
                <a:gd name="connsiteX3" fmla="*/ 31201 w 1913976"/>
                <a:gd name="connsiteY3" fmla="*/ 606425 h 927939"/>
                <a:gd name="connsiteX4" fmla="*/ 116926 w 1913976"/>
                <a:gd name="connsiteY4" fmla="*/ 879475 h 927939"/>
                <a:gd name="connsiteX5" fmla="*/ 259801 w 1913976"/>
                <a:gd name="connsiteY5" fmla="*/ 920750 h 927939"/>
                <a:gd name="connsiteX6" fmla="*/ 891626 w 1913976"/>
                <a:gd name="connsiteY6" fmla="*/ 825500 h 927939"/>
                <a:gd name="connsiteX7" fmla="*/ 1024976 w 1913976"/>
                <a:gd name="connsiteY7" fmla="*/ 631825 h 927939"/>
                <a:gd name="connsiteX8" fmla="*/ 1171026 w 1913976"/>
                <a:gd name="connsiteY8" fmla="*/ 631825 h 927939"/>
                <a:gd name="connsiteX9" fmla="*/ 1317076 w 1913976"/>
                <a:gd name="connsiteY9" fmla="*/ 892175 h 927939"/>
                <a:gd name="connsiteX10" fmla="*/ 1577426 w 1913976"/>
                <a:gd name="connsiteY10" fmla="*/ 901700 h 927939"/>
                <a:gd name="connsiteX11" fmla="*/ 1596476 w 1913976"/>
                <a:gd name="connsiteY11" fmla="*/ 736600 h 927939"/>
                <a:gd name="connsiteX12" fmla="*/ 1355176 w 1913976"/>
                <a:gd name="connsiteY12" fmla="*/ 530225 h 927939"/>
                <a:gd name="connsiteX13" fmla="*/ 1418676 w 1913976"/>
                <a:gd name="connsiteY13" fmla="*/ 320675 h 927939"/>
                <a:gd name="connsiteX14" fmla="*/ 1828251 w 1913976"/>
                <a:gd name="connsiteY14" fmla="*/ 381000 h 927939"/>
                <a:gd name="connsiteX15" fmla="*/ 1913976 w 1913976"/>
                <a:gd name="connsiteY15" fmla="*/ 107950 h 927939"/>
                <a:gd name="connsiteX0" fmla="*/ 1913976 w 1913976"/>
                <a:gd name="connsiteY0" fmla="*/ 111218 h 931207"/>
                <a:gd name="connsiteX1" fmla="*/ 1301201 w 1913976"/>
                <a:gd name="connsiteY1" fmla="*/ 3268 h 931207"/>
                <a:gd name="connsiteX2" fmla="*/ 539201 w 1913976"/>
                <a:gd name="connsiteY2" fmla="*/ 76293 h 931207"/>
                <a:gd name="connsiteX3" fmla="*/ 31201 w 1913976"/>
                <a:gd name="connsiteY3" fmla="*/ 609693 h 931207"/>
                <a:gd name="connsiteX4" fmla="*/ 116926 w 1913976"/>
                <a:gd name="connsiteY4" fmla="*/ 882743 h 931207"/>
                <a:gd name="connsiteX5" fmla="*/ 259801 w 1913976"/>
                <a:gd name="connsiteY5" fmla="*/ 924018 h 931207"/>
                <a:gd name="connsiteX6" fmla="*/ 891626 w 1913976"/>
                <a:gd name="connsiteY6" fmla="*/ 828768 h 931207"/>
                <a:gd name="connsiteX7" fmla="*/ 1024976 w 1913976"/>
                <a:gd name="connsiteY7" fmla="*/ 635093 h 931207"/>
                <a:gd name="connsiteX8" fmla="*/ 1171026 w 1913976"/>
                <a:gd name="connsiteY8" fmla="*/ 635093 h 931207"/>
                <a:gd name="connsiteX9" fmla="*/ 1317076 w 1913976"/>
                <a:gd name="connsiteY9" fmla="*/ 895443 h 931207"/>
                <a:gd name="connsiteX10" fmla="*/ 1577426 w 1913976"/>
                <a:gd name="connsiteY10" fmla="*/ 904968 h 931207"/>
                <a:gd name="connsiteX11" fmla="*/ 1596476 w 1913976"/>
                <a:gd name="connsiteY11" fmla="*/ 739868 h 931207"/>
                <a:gd name="connsiteX12" fmla="*/ 1355176 w 1913976"/>
                <a:gd name="connsiteY12" fmla="*/ 533493 h 931207"/>
                <a:gd name="connsiteX13" fmla="*/ 1418676 w 1913976"/>
                <a:gd name="connsiteY13" fmla="*/ 323943 h 931207"/>
                <a:gd name="connsiteX14" fmla="*/ 1828251 w 1913976"/>
                <a:gd name="connsiteY14" fmla="*/ 384268 h 931207"/>
                <a:gd name="connsiteX15" fmla="*/ 1913976 w 1913976"/>
                <a:gd name="connsiteY15" fmla="*/ 111218 h 931207"/>
                <a:gd name="connsiteX0" fmla="*/ 1913976 w 1913976"/>
                <a:gd name="connsiteY0" fmla="*/ 111218 h 931207"/>
                <a:gd name="connsiteX1" fmla="*/ 1301201 w 1913976"/>
                <a:gd name="connsiteY1" fmla="*/ 3268 h 931207"/>
                <a:gd name="connsiteX2" fmla="*/ 539201 w 1913976"/>
                <a:gd name="connsiteY2" fmla="*/ 76293 h 931207"/>
                <a:gd name="connsiteX3" fmla="*/ 31201 w 1913976"/>
                <a:gd name="connsiteY3" fmla="*/ 609693 h 931207"/>
                <a:gd name="connsiteX4" fmla="*/ 116926 w 1913976"/>
                <a:gd name="connsiteY4" fmla="*/ 882743 h 931207"/>
                <a:gd name="connsiteX5" fmla="*/ 259801 w 1913976"/>
                <a:gd name="connsiteY5" fmla="*/ 924018 h 931207"/>
                <a:gd name="connsiteX6" fmla="*/ 891626 w 1913976"/>
                <a:gd name="connsiteY6" fmla="*/ 828768 h 931207"/>
                <a:gd name="connsiteX7" fmla="*/ 1024976 w 1913976"/>
                <a:gd name="connsiteY7" fmla="*/ 635093 h 931207"/>
                <a:gd name="connsiteX8" fmla="*/ 1171026 w 1913976"/>
                <a:gd name="connsiteY8" fmla="*/ 635093 h 931207"/>
                <a:gd name="connsiteX9" fmla="*/ 1317076 w 1913976"/>
                <a:gd name="connsiteY9" fmla="*/ 895443 h 931207"/>
                <a:gd name="connsiteX10" fmla="*/ 1577426 w 1913976"/>
                <a:gd name="connsiteY10" fmla="*/ 904968 h 931207"/>
                <a:gd name="connsiteX11" fmla="*/ 1596476 w 1913976"/>
                <a:gd name="connsiteY11" fmla="*/ 739868 h 931207"/>
                <a:gd name="connsiteX12" fmla="*/ 1355176 w 1913976"/>
                <a:gd name="connsiteY12" fmla="*/ 533493 h 931207"/>
                <a:gd name="connsiteX13" fmla="*/ 1418676 w 1913976"/>
                <a:gd name="connsiteY13" fmla="*/ 323943 h 931207"/>
                <a:gd name="connsiteX14" fmla="*/ 1828251 w 1913976"/>
                <a:gd name="connsiteY14" fmla="*/ 384268 h 931207"/>
                <a:gd name="connsiteX15" fmla="*/ 1913976 w 1913976"/>
                <a:gd name="connsiteY15" fmla="*/ 111218 h 931207"/>
                <a:gd name="connsiteX0" fmla="*/ 1913976 w 1961657"/>
                <a:gd name="connsiteY0" fmla="*/ 111218 h 931207"/>
                <a:gd name="connsiteX1" fmla="*/ 1301201 w 1961657"/>
                <a:gd name="connsiteY1" fmla="*/ 3268 h 931207"/>
                <a:gd name="connsiteX2" fmla="*/ 539201 w 1961657"/>
                <a:gd name="connsiteY2" fmla="*/ 76293 h 931207"/>
                <a:gd name="connsiteX3" fmla="*/ 31201 w 1961657"/>
                <a:gd name="connsiteY3" fmla="*/ 609693 h 931207"/>
                <a:gd name="connsiteX4" fmla="*/ 116926 w 1961657"/>
                <a:gd name="connsiteY4" fmla="*/ 882743 h 931207"/>
                <a:gd name="connsiteX5" fmla="*/ 259801 w 1961657"/>
                <a:gd name="connsiteY5" fmla="*/ 924018 h 931207"/>
                <a:gd name="connsiteX6" fmla="*/ 891626 w 1961657"/>
                <a:gd name="connsiteY6" fmla="*/ 828768 h 931207"/>
                <a:gd name="connsiteX7" fmla="*/ 1024976 w 1961657"/>
                <a:gd name="connsiteY7" fmla="*/ 635093 h 931207"/>
                <a:gd name="connsiteX8" fmla="*/ 1171026 w 1961657"/>
                <a:gd name="connsiteY8" fmla="*/ 635093 h 931207"/>
                <a:gd name="connsiteX9" fmla="*/ 1317076 w 1961657"/>
                <a:gd name="connsiteY9" fmla="*/ 895443 h 931207"/>
                <a:gd name="connsiteX10" fmla="*/ 1577426 w 1961657"/>
                <a:gd name="connsiteY10" fmla="*/ 904968 h 931207"/>
                <a:gd name="connsiteX11" fmla="*/ 1596476 w 1961657"/>
                <a:gd name="connsiteY11" fmla="*/ 739868 h 931207"/>
                <a:gd name="connsiteX12" fmla="*/ 1355176 w 1961657"/>
                <a:gd name="connsiteY12" fmla="*/ 533493 h 931207"/>
                <a:gd name="connsiteX13" fmla="*/ 1418676 w 1961657"/>
                <a:gd name="connsiteY13" fmla="*/ 323943 h 931207"/>
                <a:gd name="connsiteX14" fmla="*/ 1828251 w 1961657"/>
                <a:gd name="connsiteY14" fmla="*/ 384268 h 931207"/>
                <a:gd name="connsiteX15" fmla="*/ 1913976 w 1961657"/>
                <a:gd name="connsiteY15" fmla="*/ 111218 h 931207"/>
                <a:gd name="connsiteX0" fmla="*/ 1913976 w 1961657"/>
                <a:gd name="connsiteY0" fmla="*/ 111218 h 931207"/>
                <a:gd name="connsiteX1" fmla="*/ 1301201 w 1961657"/>
                <a:gd name="connsiteY1" fmla="*/ 3268 h 931207"/>
                <a:gd name="connsiteX2" fmla="*/ 539201 w 1961657"/>
                <a:gd name="connsiteY2" fmla="*/ 76293 h 931207"/>
                <a:gd name="connsiteX3" fmla="*/ 31201 w 1961657"/>
                <a:gd name="connsiteY3" fmla="*/ 609693 h 931207"/>
                <a:gd name="connsiteX4" fmla="*/ 116926 w 1961657"/>
                <a:gd name="connsiteY4" fmla="*/ 882743 h 931207"/>
                <a:gd name="connsiteX5" fmla="*/ 259801 w 1961657"/>
                <a:gd name="connsiteY5" fmla="*/ 924018 h 931207"/>
                <a:gd name="connsiteX6" fmla="*/ 891626 w 1961657"/>
                <a:gd name="connsiteY6" fmla="*/ 828768 h 931207"/>
                <a:gd name="connsiteX7" fmla="*/ 1024976 w 1961657"/>
                <a:gd name="connsiteY7" fmla="*/ 635093 h 931207"/>
                <a:gd name="connsiteX8" fmla="*/ 1171026 w 1961657"/>
                <a:gd name="connsiteY8" fmla="*/ 635093 h 931207"/>
                <a:gd name="connsiteX9" fmla="*/ 1317076 w 1961657"/>
                <a:gd name="connsiteY9" fmla="*/ 895443 h 931207"/>
                <a:gd name="connsiteX10" fmla="*/ 1577426 w 1961657"/>
                <a:gd name="connsiteY10" fmla="*/ 904968 h 931207"/>
                <a:gd name="connsiteX11" fmla="*/ 1596476 w 1961657"/>
                <a:gd name="connsiteY11" fmla="*/ 739868 h 931207"/>
                <a:gd name="connsiteX12" fmla="*/ 1355176 w 1961657"/>
                <a:gd name="connsiteY12" fmla="*/ 533493 h 931207"/>
                <a:gd name="connsiteX13" fmla="*/ 1418676 w 1961657"/>
                <a:gd name="connsiteY13" fmla="*/ 323943 h 931207"/>
                <a:gd name="connsiteX14" fmla="*/ 1828251 w 1961657"/>
                <a:gd name="connsiteY14" fmla="*/ 384268 h 931207"/>
                <a:gd name="connsiteX15" fmla="*/ 1913976 w 1961657"/>
                <a:gd name="connsiteY15" fmla="*/ 111218 h 93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1657" h="931207">
                  <a:moveTo>
                    <a:pt x="1913976" y="111218"/>
                  </a:moveTo>
                  <a:cubicBezTo>
                    <a:pt x="1728768" y="30785"/>
                    <a:pt x="1537209" y="10676"/>
                    <a:pt x="1301201" y="3268"/>
                  </a:cubicBezTo>
                  <a:cubicBezTo>
                    <a:pt x="1037676" y="-10490"/>
                    <a:pt x="793201" y="20201"/>
                    <a:pt x="539201" y="76293"/>
                  </a:cubicBezTo>
                  <a:cubicBezTo>
                    <a:pt x="315893" y="200118"/>
                    <a:pt x="200534" y="431893"/>
                    <a:pt x="31201" y="609693"/>
                  </a:cubicBezTo>
                  <a:cubicBezTo>
                    <a:pt x="-19599" y="703885"/>
                    <a:pt x="-19599" y="798076"/>
                    <a:pt x="116926" y="882743"/>
                  </a:cubicBezTo>
                  <a:cubicBezTo>
                    <a:pt x="170901" y="925605"/>
                    <a:pt x="130684" y="933014"/>
                    <a:pt x="259801" y="924018"/>
                  </a:cubicBezTo>
                  <a:cubicBezTo>
                    <a:pt x="388918" y="915022"/>
                    <a:pt x="779972" y="867397"/>
                    <a:pt x="891626" y="828768"/>
                  </a:cubicBezTo>
                  <a:cubicBezTo>
                    <a:pt x="1015451" y="786435"/>
                    <a:pt x="932901" y="680601"/>
                    <a:pt x="1024976" y="635093"/>
                  </a:cubicBezTo>
                  <a:cubicBezTo>
                    <a:pt x="1080009" y="584293"/>
                    <a:pt x="1122343" y="606518"/>
                    <a:pt x="1171026" y="635093"/>
                  </a:cubicBezTo>
                  <a:cubicBezTo>
                    <a:pt x="1251459" y="712351"/>
                    <a:pt x="1227118" y="827710"/>
                    <a:pt x="1317076" y="895443"/>
                  </a:cubicBezTo>
                  <a:cubicBezTo>
                    <a:pt x="1391159" y="949418"/>
                    <a:pt x="1487468" y="933543"/>
                    <a:pt x="1577426" y="904968"/>
                  </a:cubicBezTo>
                  <a:cubicBezTo>
                    <a:pt x="1650451" y="872160"/>
                    <a:pt x="1659976" y="817126"/>
                    <a:pt x="1596476" y="739868"/>
                  </a:cubicBezTo>
                  <a:cubicBezTo>
                    <a:pt x="1582718" y="655201"/>
                    <a:pt x="1353059" y="649910"/>
                    <a:pt x="1355176" y="533493"/>
                  </a:cubicBezTo>
                  <a:cubicBezTo>
                    <a:pt x="1439843" y="463643"/>
                    <a:pt x="1267334" y="387443"/>
                    <a:pt x="1418676" y="323943"/>
                  </a:cubicBezTo>
                  <a:cubicBezTo>
                    <a:pt x="1548851" y="286901"/>
                    <a:pt x="1682201" y="443535"/>
                    <a:pt x="1828251" y="384268"/>
                  </a:cubicBezTo>
                  <a:cubicBezTo>
                    <a:pt x="1933026" y="309126"/>
                    <a:pt x="2018751" y="176835"/>
                    <a:pt x="1913976" y="111218"/>
                  </a:cubicBezTo>
                  <a:close/>
                </a:path>
              </a:pathLst>
            </a:custGeom>
            <a:solidFill>
              <a:schemeClr val="accent1">
                <a:alpha val="0"/>
              </a:schemeClr>
            </a:solidFill>
            <a:ln w="2222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75869" y="4590386"/>
              <a:ext cx="4289679" cy="921651"/>
              <a:chOff x="701264" y="4610091"/>
              <a:chExt cx="4289679" cy="921651"/>
            </a:xfrm>
          </p:grpSpPr>
          <p:sp>
            <p:nvSpPr>
              <p:cNvPr id="34" name="Parallelogram 33"/>
              <p:cNvSpPr/>
              <p:nvPr/>
            </p:nvSpPr>
            <p:spPr>
              <a:xfrm>
                <a:off x="701264" y="4616697"/>
                <a:ext cx="4289679" cy="901193"/>
              </a:xfrm>
              <a:prstGeom prst="parallelogram">
                <a:avLst>
                  <a:gd name="adj" fmla="val 117000"/>
                </a:avLst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  <a:alpha val="43000"/>
                    </a:schemeClr>
                  </a:gs>
                  <a:gs pos="35000">
                    <a:schemeClr val="accent1">
                      <a:lumMod val="0"/>
                      <a:lumOff val="100000"/>
                      <a:alpha val="46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8100000" scaled="1"/>
                <a:tileRect/>
              </a:gradFill>
              <a:ln w="285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1375680" y="4663409"/>
                <a:ext cx="2313312" cy="825982"/>
              </a:xfrm>
              <a:custGeom>
                <a:avLst/>
                <a:gdLst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3875 w 1882775"/>
                  <a:gd name="connsiteY13" fmla="*/ 377825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12863"/>
                  <a:gd name="connsiteX1" fmla="*/ 1270000 w 1882775"/>
                  <a:gd name="connsiteY1" fmla="*/ 0 h 912863"/>
                  <a:gd name="connsiteX2" fmla="*/ 508000 w 1882775"/>
                  <a:gd name="connsiteY2" fmla="*/ 73025 h 912863"/>
                  <a:gd name="connsiteX3" fmla="*/ 0 w 1882775"/>
                  <a:gd name="connsiteY3" fmla="*/ 606425 h 912863"/>
                  <a:gd name="connsiteX4" fmla="*/ 85725 w 1882775"/>
                  <a:gd name="connsiteY4" fmla="*/ 879475 h 912863"/>
                  <a:gd name="connsiteX5" fmla="*/ 860425 w 1882775"/>
                  <a:gd name="connsiteY5" fmla="*/ 825500 h 912863"/>
                  <a:gd name="connsiteX6" fmla="*/ 993775 w 1882775"/>
                  <a:gd name="connsiteY6" fmla="*/ 631825 h 912863"/>
                  <a:gd name="connsiteX7" fmla="*/ 1139825 w 1882775"/>
                  <a:gd name="connsiteY7" fmla="*/ 631825 h 912863"/>
                  <a:gd name="connsiteX8" fmla="*/ 1285875 w 1882775"/>
                  <a:gd name="connsiteY8" fmla="*/ 892175 h 912863"/>
                  <a:gd name="connsiteX9" fmla="*/ 1546225 w 1882775"/>
                  <a:gd name="connsiteY9" fmla="*/ 901700 h 912863"/>
                  <a:gd name="connsiteX10" fmla="*/ 1565275 w 1882775"/>
                  <a:gd name="connsiteY10" fmla="*/ 736600 h 912863"/>
                  <a:gd name="connsiteX11" fmla="*/ 1323975 w 1882775"/>
                  <a:gd name="connsiteY11" fmla="*/ 530225 h 912863"/>
                  <a:gd name="connsiteX12" fmla="*/ 1387475 w 1882775"/>
                  <a:gd name="connsiteY12" fmla="*/ 320675 h 912863"/>
                  <a:gd name="connsiteX13" fmla="*/ 1797050 w 1882775"/>
                  <a:gd name="connsiteY13" fmla="*/ 381000 h 912863"/>
                  <a:gd name="connsiteX14" fmla="*/ 1882775 w 1882775"/>
                  <a:gd name="connsiteY14" fmla="*/ 107950 h 912863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228600 w 1882775"/>
                  <a:gd name="connsiteY5" fmla="*/ 920750 h 927939"/>
                  <a:gd name="connsiteX6" fmla="*/ 860425 w 1882775"/>
                  <a:gd name="connsiteY6" fmla="*/ 825500 h 927939"/>
                  <a:gd name="connsiteX7" fmla="*/ 993775 w 1882775"/>
                  <a:gd name="connsiteY7" fmla="*/ 631825 h 927939"/>
                  <a:gd name="connsiteX8" fmla="*/ 1139825 w 1882775"/>
                  <a:gd name="connsiteY8" fmla="*/ 631825 h 927939"/>
                  <a:gd name="connsiteX9" fmla="*/ 1285875 w 1882775"/>
                  <a:gd name="connsiteY9" fmla="*/ 892175 h 927939"/>
                  <a:gd name="connsiteX10" fmla="*/ 1546225 w 1882775"/>
                  <a:gd name="connsiteY10" fmla="*/ 901700 h 927939"/>
                  <a:gd name="connsiteX11" fmla="*/ 1565275 w 1882775"/>
                  <a:gd name="connsiteY11" fmla="*/ 736600 h 927939"/>
                  <a:gd name="connsiteX12" fmla="*/ 1323975 w 1882775"/>
                  <a:gd name="connsiteY12" fmla="*/ 530225 h 927939"/>
                  <a:gd name="connsiteX13" fmla="*/ 1387475 w 1882775"/>
                  <a:gd name="connsiteY13" fmla="*/ 320675 h 927939"/>
                  <a:gd name="connsiteX14" fmla="*/ 1797050 w 1882775"/>
                  <a:gd name="connsiteY14" fmla="*/ 381000 h 927939"/>
                  <a:gd name="connsiteX15" fmla="*/ 1882775 w 1882775"/>
                  <a:gd name="connsiteY15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228600 w 1882775"/>
                  <a:gd name="connsiteY5" fmla="*/ 920750 h 927939"/>
                  <a:gd name="connsiteX6" fmla="*/ 860425 w 1882775"/>
                  <a:gd name="connsiteY6" fmla="*/ 825500 h 927939"/>
                  <a:gd name="connsiteX7" fmla="*/ 993775 w 1882775"/>
                  <a:gd name="connsiteY7" fmla="*/ 631825 h 927939"/>
                  <a:gd name="connsiteX8" fmla="*/ 1139825 w 1882775"/>
                  <a:gd name="connsiteY8" fmla="*/ 631825 h 927939"/>
                  <a:gd name="connsiteX9" fmla="*/ 1285875 w 1882775"/>
                  <a:gd name="connsiteY9" fmla="*/ 892175 h 927939"/>
                  <a:gd name="connsiteX10" fmla="*/ 1546225 w 1882775"/>
                  <a:gd name="connsiteY10" fmla="*/ 901700 h 927939"/>
                  <a:gd name="connsiteX11" fmla="*/ 1565275 w 1882775"/>
                  <a:gd name="connsiteY11" fmla="*/ 736600 h 927939"/>
                  <a:gd name="connsiteX12" fmla="*/ 1323975 w 1882775"/>
                  <a:gd name="connsiteY12" fmla="*/ 530225 h 927939"/>
                  <a:gd name="connsiteX13" fmla="*/ 1387475 w 1882775"/>
                  <a:gd name="connsiteY13" fmla="*/ 320675 h 927939"/>
                  <a:gd name="connsiteX14" fmla="*/ 1797050 w 1882775"/>
                  <a:gd name="connsiteY14" fmla="*/ 381000 h 927939"/>
                  <a:gd name="connsiteX15" fmla="*/ 1882775 w 1882775"/>
                  <a:gd name="connsiteY15" fmla="*/ 107950 h 927939"/>
                  <a:gd name="connsiteX0" fmla="*/ 1913976 w 1913976"/>
                  <a:gd name="connsiteY0" fmla="*/ 107950 h 927939"/>
                  <a:gd name="connsiteX1" fmla="*/ 1301201 w 1913976"/>
                  <a:gd name="connsiteY1" fmla="*/ 0 h 927939"/>
                  <a:gd name="connsiteX2" fmla="*/ 539201 w 1913976"/>
                  <a:gd name="connsiteY2" fmla="*/ 73025 h 927939"/>
                  <a:gd name="connsiteX3" fmla="*/ 31201 w 1913976"/>
                  <a:gd name="connsiteY3" fmla="*/ 606425 h 927939"/>
                  <a:gd name="connsiteX4" fmla="*/ 116926 w 1913976"/>
                  <a:gd name="connsiteY4" fmla="*/ 879475 h 927939"/>
                  <a:gd name="connsiteX5" fmla="*/ 259801 w 1913976"/>
                  <a:gd name="connsiteY5" fmla="*/ 920750 h 927939"/>
                  <a:gd name="connsiteX6" fmla="*/ 891626 w 1913976"/>
                  <a:gd name="connsiteY6" fmla="*/ 825500 h 927939"/>
                  <a:gd name="connsiteX7" fmla="*/ 1024976 w 1913976"/>
                  <a:gd name="connsiteY7" fmla="*/ 631825 h 927939"/>
                  <a:gd name="connsiteX8" fmla="*/ 1171026 w 1913976"/>
                  <a:gd name="connsiteY8" fmla="*/ 631825 h 927939"/>
                  <a:gd name="connsiteX9" fmla="*/ 1317076 w 1913976"/>
                  <a:gd name="connsiteY9" fmla="*/ 892175 h 927939"/>
                  <a:gd name="connsiteX10" fmla="*/ 1577426 w 1913976"/>
                  <a:gd name="connsiteY10" fmla="*/ 901700 h 927939"/>
                  <a:gd name="connsiteX11" fmla="*/ 1596476 w 1913976"/>
                  <a:gd name="connsiteY11" fmla="*/ 736600 h 927939"/>
                  <a:gd name="connsiteX12" fmla="*/ 1355176 w 1913976"/>
                  <a:gd name="connsiteY12" fmla="*/ 530225 h 927939"/>
                  <a:gd name="connsiteX13" fmla="*/ 1418676 w 1913976"/>
                  <a:gd name="connsiteY13" fmla="*/ 320675 h 927939"/>
                  <a:gd name="connsiteX14" fmla="*/ 1828251 w 1913976"/>
                  <a:gd name="connsiteY14" fmla="*/ 381000 h 927939"/>
                  <a:gd name="connsiteX15" fmla="*/ 1913976 w 1913976"/>
                  <a:gd name="connsiteY15" fmla="*/ 107950 h 927939"/>
                  <a:gd name="connsiteX0" fmla="*/ 1913976 w 1913976"/>
                  <a:gd name="connsiteY0" fmla="*/ 107950 h 927939"/>
                  <a:gd name="connsiteX1" fmla="*/ 1301201 w 1913976"/>
                  <a:gd name="connsiteY1" fmla="*/ 0 h 927939"/>
                  <a:gd name="connsiteX2" fmla="*/ 539201 w 1913976"/>
                  <a:gd name="connsiteY2" fmla="*/ 73025 h 927939"/>
                  <a:gd name="connsiteX3" fmla="*/ 31201 w 1913976"/>
                  <a:gd name="connsiteY3" fmla="*/ 606425 h 927939"/>
                  <a:gd name="connsiteX4" fmla="*/ 116926 w 1913976"/>
                  <a:gd name="connsiteY4" fmla="*/ 879475 h 927939"/>
                  <a:gd name="connsiteX5" fmla="*/ 259801 w 1913976"/>
                  <a:gd name="connsiteY5" fmla="*/ 920750 h 927939"/>
                  <a:gd name="connsiteX6" fmla="*/ 891626 w 1913976"/>
                  <a:gd name="connsiteY6" fmla="*/ 825500 h 927939"/>
                  <a:gd name="connsiteX7" fmla="*/ 1024976 w 1913976"/>
                  <a:gd name="connsiteY7" fmla="*/ 631825 h 927939"/>
                  <a:gd name="connsiteX8" fmla="*/ 1171026 w 1913976"/>
                  <a:gd name="connsiteY8" fmla="*/ 631825 h 927939"/>
                  <a:gd name="connsiteX9" fmla="*/ 1317076 w 1913976"/>
                  <a:gd name="connsiteY9" fmla="*/ 892175 h 927939"/>
                  <a:gd name="connsiteX10" fmla="*/ 1577426 w 1913976"/>
                  <a:gd name="connsiteY10" fmla="*/ 901700 h 927939"/>
                  <a:gd name="connsiteX11" fmla="*/ 1596476 w 1913976"/>
                  <a:gd name="connsiteY11" fmla="*/ 736600 h 927939"/>
                  <a:gd name="connsiteX12" fmla="*/ 1355176 w 1913976"/>
                  <a:gd name="connsiteY12" fmla="*/ 530225 h 927939"/>
                  <a:gd name="connsiteX13" fmla="*/ 1418676 w 1913976"/>
                  <a:gd name="connsiteY13" fmla="*/ 320675 h 927939"/>
                  <a:gd name="connsiteX14" fmla="*/ 1828251 w 1913976"/>
                  <a:gd name="connsiteY14" fmla="*/ 381000 h 927939"/>
                  <a:gd name="connsiteX15" fmla="*/ 1913976 w 1913976"/>
                  <a:gd name="connsiteY15" fmla="*/ 107950 h 927939"/>
                  <a:gd name="connsiteX0" fmla="*/ 1913976 w 1913976"/>
                  <a:gd name="connsiteY0" fmla="*/ 107950 h 927939"/>
                  <a:gd name="connsiteX1" fmla="*/ 1301201 w 1913976"/>
                  <a:gd name="connsiteY1" fmla="*/ 0 h 927939"/>
                  <a:gd name="connsiteX2" fmla="*/ 539201 w 1913976"/>
                  <a:gd name="connsiteY2" fmla="*/ 73025 h 927939"/>
                  <a:gd name="connsiteX3" fmla="*/ 31201 w 1913976"/>
                  <a:gd name="connsiteY3" fmla="*/ 606425 h 927939"/>
                  <a:gd name="connsiteX4" fmla="*/ 116926 w 1913976"/>
                  <a:gd name="connsiteY4" fmla="*/ 879475 h 927939"/>
                  <a:gd name="connsiteX5" fmla="*/ 259801 w 1913976"/>
                  <a:gd name="connsiteY5" fmla="*/ 920750 h 927939"/>
                  <a:gd name="connsiteX6" fmla="*/ 891626 w 1913976"/>
                  <a:gd name="connsiteY6" fmla="*/ 825500 h 927939"/>
                  <a:gd name="connsiteX7" fmla="*/ 1024976 w 1913976"/>
                  <a:gd name="connsiteY7" fmla="*/ 631825 h 927939"/>
                  <a:gd name="connsiteX8" fmla="*/ 1171026 w 1913976"/>
                  <a:gd name="connsiteY8" fmla="*/ 631825 h 927939"/>
                  <a:gd name="connsiteX9" fmla="*/ 1317076 w 1913976"/>
                  <a:gd name="connsiteY9" fmla="*/ 892175 h 927939"/>
                  <a:gd name="connsiteX10" fmla="*/ 1577426 w 1913976"/>
                  <a:gd name="connsiteY10" fmla="*/ 901700 h 927939"/>
                  <a:gd name="connsiteX11" fmla="*/ 1596476 w 1913976"/>
                  <a:gd name="connsiteY11" fmla="*/ 736600 h 927939"/>
                  <a:gd name="connsiteX12" fmla="*/ 1355176 w 1913976"/>
                  <a:gd name="connsiteY12" fmla="*/ 530225 h 927939"/>
                  <a:gd name="connsiteX13" fmla="*/ 1418676 w 1913976"/>
                  <a:gd name="connsiteY13" fmla="*/ 320675 h 927939"/>
                  <a:gd name="connsiteX14" fmla="*/ 1828251 w 1913976"/>
                  <a:gd name="connsiteY14" fmla="*/ 381000 h 927939"/>
                  <a:gd name="connsiteX15" fmla="*/ 1913976 w 1913976"/>
                  <a:gd name="connsiteY15" fmla="*/ 107950 h 927939"/>
                  <a:gd name="connsiteX0" fmla="*/ 1913976 w 1913976"/>
                  <a:gd name="connsiteY0" fmla="*/ 111218 h 931207"/>
                  <a:gd name="connsiteX1" fmla="*/ 1301201 w 1913976"/>
                  <a:gd name="connsiteY1" fmla="*/ 3268 h 931207"/>
                  <a:gd name="connsiteX2" fmla="*/ 539201 w 1913976"/>
                  <a:gd name="connsiteY2" fmla="*/ 76293 h 931207"/>
                  <a:gd name="connsiteX3" fmla="*/ 31201 w 1913976"/>
                  <a:gd name="connsiteY3" fmla="*/ 609693 h 931207"/>
                  <a:gd name="connsiteX4" fmla="*/ 116926 w 1913976"/>
                  <a:gd name="connsiteY4" fmla="*/ 882743 h 931207"/>
                  <a:gd name="connsiteX5" fmla="*/ 259801 w 1913976"/>
                  <a:gd name="connsiteY5" fmla="*/ 924018 h 931207"/>
                  <a:gd name="connsiteX6" fmla="*/ 891626 w 1913976"/>
                  <a:gd name="connsiteY6" fmla="*/ 828768 h 931207"/>
                  <a:gd name="connsiteX7" fmla="*/ 1024976 w 1913976"/>
                  <a:gd name="connsiteY7" fmla="*/ 635093 h 931207"/>
                  <a:gd name="connsiteX8" fmla="*/ 1171026 w 1913976"/>
                  <a:gd name="connsiteY8" fmla="*/ 635093 h 931207"/>
                  <a:gd name="connsiteX9" fmla="*/ 1317076 w 1913976"/>
                  <a:gd name="connsiteY9" fmla="*/ 895443 h 931207"/>
                  <a:gd name="connsiteX10" fmla="*/ 1577426 w 1913976"/>
                  <a:gd name="connsiteY10" fmla="*/ 904968 h 931207"/>
                  <a:gd name="connsiteX11" fmla="*/ 1596476 w 1913976"/>
                  <a:gd name="connsiteY11" fmla="*/ 739868 h 931207"/>
                  <a:gd name="connsiteX12" fmla="*/ 1355176 w 1913976"/>
                  <a:gd name="connsiteY12" fmla="*/ 533493 h 931207"/>
                  <a:gd name="connsiteX13" fmla="*/ 1418676 w 1913976"/>
                  <a:gd name="connsiteY13" fmla="*/ 323943 h 931207"/>
                  <a:gd name="connsiteX14" fmla="*/ 1828251 w 1913976"/>
                  <a:gd name="connsiteY14" fmla="*/ 384268 h 931207"/>
                  <a:gd name="connsiteX15" fmla="*/ 1913976 w 1913976"/>
                  <a:gd name="connsiteY15" fmla="*/ 111218 h 931207"/>
                  <a:gd name="connsiteX0" fmla="*/ 1913976 w 1913976"/>
                  <a:gd name="connsiteY0" fmla="*/ 111218 h 931207"/>
                  <a:gd name="connsiteX1" fmla="*/ 1301201 w 1913976"/>
                  <a:gd name="connsiteY1" fmla="*/ 3268 h 931207"/>
                  <a:gd name="connsiteX2" fmla="*/ 539201 w 1913976"/>
                  <a:gd name="connsiteY2" fmla="*/ 76293 h 931207"/>
                  <a:gd name="connsiteX3" fmla="*/ 31201 w 1913976"/>
                  <a:gd name="connsiteY3" fmla="*/ 609693 h 931207"/>
                  <a:gd name="connsiteX4" fmla="*/ 116926 w 1913976"/>
                  <a:gd name="connsiteY4" fmla="*/ 882743 h 931207"/>
                  <a:gd name="connsiteX5" fmla="*/ 259801 w 1913976"/>
                  <a:gd name="connsiteY5" fmla="*/ 924018 h 931207"/>
                  <a:gd name="connsiteX6" fmla="*/ 891626 w 1913976"/>
                  <a:gd name="connsiteY6" fmla="*/ 828768 h 931207"/>
                  <a:gd name="connsiteX7" fmla="*/ 1024976 w 1913976"/>
                  <a:gd name="connsiteY7" fmla="*/ 635093 h 931207"/>
                  <a:gd name="connsiteX8" fmla="*/ 1171026 w 1913976"/>
                  <a:gd name="connsiteY8" fmla="*/ 635093 h 931207"/>
                  <a:gd name="connsiteX9" fmla="*/ 1317076 w 1913976"/>
                  <a:gd name="connsiteY9" fmla="*/ 895443 h 931207"/>
                  <a:gd name="connsiteX10" fmla="*/ 1577426 w 1913976"/>
                  <a:gd name="connsiteY10" fmla="*/ 904968 h 931207"/>
                  <a:gd name="connsiteX11" fmla="*/ 1596476 w 1913976"/>
                  <a:gd name="connsiteY11" fmla="*/ 739868 h 931207"/>
                  <a:gd name="connsiteX12" fmla="*/ 1355176 w 1913976"/>
                  <a:gd name="connsiteY12" fmla="*/ 533493 h 931207"/>
                  <a:gd name="connsiteX13" fmla="*/ 1418676 w 1913976"/>
                  <a:gd name="connsiteY13" fmla="*/ 323943 h 931207"/>
                  <a:gd name="connsiteX14" fmla="*/ 1828251 w 1913976"/>
                  <a:gd name="connsiteY14" fmla="*/ 384268 h 931207"/>
                  <a:gd name="connsiteX15" fmla="*/ 1913976 w 1913976"/>
                  <a:gd name="connsiteY15" fmla="*/ 111218 h 931207"/>
                  <a:gd name="connsiteX0" fmla="*/ 1913976 w 1961657"/>
                  <a:gd name="connsiteY0" fmla="*/ 111218 h 931207"/>
                  <a:gd name="connsiteX1" fmla="*/ 1301201 w 1961657"/>
                  <a:gd name="connsiteY1" fmla="*/ 3268 h 931207"/>
                  <a:gd name="connsiteX2" fmla="*/ 539201 w 1961657"/>
                  <a:gd name="connsiteY2" fmla="*/ 76293 h 931207"/>
                  <a:gd name="connsiteX3" fmla="*/ 31201 w 1961657"/>
                  <a:gd name="connsiteY3" fmla="*/ 609693 h 931207"/>
                  <a:gd name="connsiteX4" fmla="*/ 116926 w 1961657"/>
                  <a:gd name="connsiteY4" fmla="*/ 882743 h 931207"/>
                  <a:gd name="connsiteX5" fmla="*/ 259801 w 1961657"/>
                  <a:gd name="connsiteY5" fmla="*/ 924018 h 931207"/>
                  <a:gd name="connsiteX6" fmla="*/ 891626 w 1961657"/>
                  <a:gd name="connsiteY6" fmla="*/ 828768 h 931207"/>
                  <a:gd name="connsiteX7" fmla="*/ 1024976 w 1961657"/>
                  <a:gd name="connsiteY7" fmla="*/ 635093 h 931207"/>
                  <a:gd name="connsiteX8" fmla="*/ 1171026 w 1961657"/>
                  <a:gd name="connsiteY8" fmla="*/ 635093 h 931207"/>
                  <a:gd name="connsiteX9" fmla="*/ 1317076 w 1961657"/>
                  <a:gd name="connsiteY9" fmla="*/ 895443 h 931207"/>
                  <a:gd name="connsiteX10" fmla="*/ 1577426 w 1961657"/>
                  <a:gd name="connsiteY10" fmla="*/ 904968 h 931207"/>
                  <a:gd name="connsiteX11" fmla="*/ 1596476 w 1961657"/>
                  <a:gd name="connsiteY11" fmla="*/ 739868 h 931207"/>
                  <a:gd name="connsiteX12" fmla="*/ 1355176 w 1961657"/>
                  <a:gd name="connsiteY12" fmla="*/ 533493 h 931207"/>
                  <a:gd name="connsiteX13" fmla="*/ 1418676 w 1961657"/>
                  <a:gd name="connsiteY13" fmla="*/ 323943 h 931207"/>
                  <a:gd name="connsiteX14" fmla="*/ 1828251 w 1961657"/>
                  <a:gd name="connsiteY14" fmla="*/ 384268 h 931207"/>
                  <a:gd name="connsiteX15" fmla="*/ 1913976 w 1961657"/>
                  <a:gd name="connsiteY15" fmla="*/ 111218 h 931207"/>
                  <a:gd name="connsiteX0" fmla="*/ 1913976 w 1961657"/>
                  <a:gd name="connsiteY0" fmla="*/ 111218 h 931207"/>
                  <a:gd name="connsiteX1" fmla="*/ 1301201 w 1961657"/>
                  <a:gd name="connsiteY1" fmla="*/ 3268 h 931207"/>
                  <a:gd name="connsiteX2" fmla="*/ 539201 w 1961657"/>
                  <a:gd name="connsiteY2" fmla="*/ 76293 h 931207"/>
                  <a:gd name="connsiteX3" fmla="*/ 31201 w 1961657"/>
                  <a:gd name="connsiteY3" fmla="*/ 609693 h 931207"/>
                  <a:gd name="connsiteX4" fmla="*/ 116926 w 1961657"/>
                  <a:gd name="connsiteY4" fmla="*/ 882743 h 931207"/>
                  <a:gd name="connsiteX5" fmla="*/ 259801 w 1961657"/>
                  <a:gd name="connsiteY5" fmla="*/ 924018 h 931207"/>
                  <a:gd name="connsiteX6" fmla="*/ 891626 w 1961657"/>
                  <a:gd name="connsiteY6" fmla="*/ 828768 h 931207"/>
                  <a:gd name="connsiteX7" fmla="*/ 1024976 w 1961657"/>
                  <a:gd name="connsiteY7" fmla="*/ 635093 h 931207"/>
                  <a:gd name="connsiteX8" fmla="*/ 1171026 w 1961657"/>
                  <a:gd name="connsiteY8" fmla="*/ 635093 h 931207"/>
                  <a:gd name="connsiteX9" fmla="*/ 1317076 w 1961657"/>
                  <a:gd name="connsiteY9" fmla="*/ 895443 h 931207"/>
                  <a:gd name="connsiteX10" fmla="*/ 1577426 w 1961657"/>
                  <a:gd name="connsiteY10" fmla="*/ 904968 h 931207"/>
                  <a:gd name="connsiteX11" fmla="*/ 1596476 w 1961657"/>
                  <a:gd name="connsiteY11" fmla="*/ 739868 h 931207"/>
                  <a:gd name="connsiteX12" fmla="*/ 1355176 w 1961657"/>
                  <a:gd name="connsiteY12" fmla="*/ 533493 h 931207"/>
                  <a:gd name="connsiteX13" fmla="*/ 1418676 w 1961657"/>
                  <a:gd name="connsiteY13" fmla="*/ 323943 h 931207"/>
                  <a:gd name="connsiteX14" fmla="*/ 1828251 w 1961657"/>
                  <a:gd name="connsiteY14" fmla="*/ 384268 h 931207"/>
                  <a:gd name="connsiteX15" fmla="*/ 1913976 w 1961657"/>
                  <a:gd name="connsiteY15" fmla="*/ 111218 h 93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61657" h="931207">
                    <a:moveTo>
                      <a:pt x="1913976" y="111218"/>
                    </a:moveTo>
                    <a:cubicBezTo>
                      <a:pt x="1728768" y="30785"/>
                      <a:pt x="1537209" y="10676"/>
                      <a:pt x="1301201" y="3268"/>
                    </a:cubicBezTo>
                    <a:cubicBezTo>
                      <a:pt x="1037676" y="-10490"/>
                      <a:pt x="793201" y="20201"/>
                      <a:pt x="539201" y="76293"/>
                    </a:cubicBezTo>
                    <a:cubicBezTo>
                      <a:pt x="315893" y="200118"/>
                      <a:pt x="200534" y="431893"/>
                      <a:pt x="31201" y="609693"/>
                    </a:cubicBezTo>
                    <a:cubicBezTo>
                      <a:pt x="-19599" y="703885"/>
                      <a:pt x="-19599" y="798076"/>
                      <a:pt x="116926" y="882743"/>
                    </a:cubicBezTo>
                    <a:cubicBezTo>
                      <a:pt x="170901" y="925605"/>
                      <a:pt x="130684" y="933014"/>
                      <a:pt x="259801" y="924018"/>
                    </a:cubicBezTo>
                    <a:cubicBezTo>
                      <a:pt x="388918" y="915022"/>
                      <a:pt x="779972" y="867397"/>
                      <a:pt x="891626" y="828768"/>
                    </a:cubicBezTo>
                    <a:cubicBezTo>
                      <a:pt x="1015451" y="786435"/>
                      <a:pt x="932901" y="680601"/>
                      <a:pt x="1024976" y="635093"/>
                    </a:cubicBezTo>
                    <a:cubicBezTo>
                      <a:pt x="1080009" y="584293"/>
                      <a:pt x="1122343" y="606518"/>
                      <a:pt x="1171026" y="635093"/>
                    </a:cubicBezTo>
                    <a:cubicBezTo>
                      <a:pt x="1251459" y="712351"/>
                      <a:pt x="1227118" y="827710"/>
                      <a:pt x="1317076" y="895443"/>
                    </a:cubicBezTo>
                    <a:cubicBezTo>
                      <a:pt x="1391159" y="949418"/>
                      <a:pt x="1487468" y="933543"/>
                      <a:pt x="1577426" y="904968"/>
                    </a:cubicBezTo>
                    <a:cubicBezTo>
                      <a:pt x="1650451" y="872160"/>
                      <a:pt x="1659976" y="817126"/>
                      <a:pt x="1596476" y="739868"/>
                    </a:cubicBezTo>
                    <a:cubicBezTo>
                      <a:pt x="1582718" y="655201"/>
                      <a:pt x="1353059" y="649910"/>
                      <a:pt x="1355176" y="533493"/>
                    </a:cubicBezTo>
                    <a:cubicBezTo>
                      <a:pt x="1439843" y="463643"/>
                      <a:pt x="1267334" y="387443"/>
                      <a:pt x="1418676" y="323943"/>
                    </a:cubicBezTo>
                    <a:cubicBezTo>
                      <a:pt x="1548851" y="286901"/>
                      <a:pt x="1682201" y="443535"/>
                      <a:pt x="1828251" y="384268"/>
                    </a:cubicBezTo>
                    <a:cubicBezTo>
                      <a:pt x="1933026" y="309126"/>
                      <a:pt x="2018751" y="176835"/>
                      <a:pt x="1913976" y="111218"/>
                    </a:cubicBezTo>
                    <a:close/>
                  </a:path>
                </a:pathLst>
              </a:custGeom>
              <a:solidFill>
                <a:schemeClr val="accent1">
                  <a:alpha val="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3140833" y="4610091"/>
                <a:ext cx="621292" cy="897693"/>
              </a:xfrm>
              <a:custGeom>
                <a:avLst/>
                <a:gdLst>
                  <a:gd name="connsiteX0" fmla="*/ 133165 w 612559"/>
                  <a:gd name="connsiteY0" fmla="*/ 1012054 h 1012054"/>
                  <a:gd name="connsiteX1" fmla="*/ 266330 w 612559"/>
                  <a:gd name="connsiteY1" fmla="*/ 861134 h 1012054"/>
                  <a:gd name="connsiteX2" fmla="*/ 0 w 612559"/>
                  <a:gd name="connsiteY2" fmla="*/ 612559 h 1012054"/>
                  <a:gd name="connsiteX3" fmla="*/ 35511 w 612559"/>
                  <a:gd name="connsiteY3" fmla="*/ 448322 h 1012054"/>
                  <a:gd name="connsiteX4" fmla="*/ 412812 w 612559"/>
                  <a:gd name="connsiteY4" fmla="*/ 537099 h 1012054"/>
                  <a:gd name="connsiteX5" fmla="*/ 612559 w 612559"/>
                  <a:gd name="connsiteY5" fmla="*/ 173114 h 1012054"/>
                  <a:gd name="connsiteX6" fmla="*/ 363985 w 612559"/>
                  <a:gd name="connsiteY6" fmla="*/ 0 h 1012054"/>
                  <a:gd name="connsiteX7" fmla="*/ 359546 w 612559"/>
                  <a:gd name="connsiteY7" fmla="*/ 4439 h 1012054"/>
                  <a:gd name="connsiteX0" fmla="*/ 133165 w 612559"/>
                  <a:gd name="connsiteY0" fmla="*/ 1012054 h 1012054"/>
                  <a:gd name="connsiteX1" fmla="*/ 266330 w 612559"/>
                  <a:gd name="connsiteY1" fmla="*/ 861134 h 1012054"/>
                  <a:gd name="connsiteX2" fmla="*/ 0 w 612559"/>
                  <a:gd name="connsiteY2" fmla="*/ 612559 h 1012054"/>
                  <a:gd name="connsiteX3" fmla="*/ 35511 w 612559"/>
                  <a:gd name="connsiteY3" fmla="*/ 448322 h 1012054"/>
                  <a:gd name="connsiteX4" fmla="*/ 412812 w 612559"/>
                  <a:gd name="connsiteY4" fmla="*/ 537099 h 1012054"/>
                  <a:gd name="connsiteX5" fmla="*/ 612559 w 612559"/>
                  <a:gd name="connsiteY5" fmla="*/ 173114 h 1012054"/>
                  <a:gd name="connsiteX6" fmla="*/ 363985 w 612559"/>
                  <a:gd name="connsiteY6" fmla="*/ 0 h 1012054"/>
                  <a:gd name="connsiteX7" fmla="*/ 359546 w 612559"/>
                  <a:gd name="connsiteY7" fmla="*/ 4439 h 1012054"/>
                  <a:gd name="connsiteX0" fmla="*/ 133165 w 612559"/>
                  <a:gd name="connsiteY0" fmla="*/ 1012054 h 1012054"/>
                  <a:gd name="connsiteX1" fmla="*/ 266330 w 612559"/>
                  <a:gd name="connsiteY1" fmla="*/ 861134 h 1012054"/>
                  <a:gd name="connsiteX2" fmla="*/ 0 w 612559"/>
                  <a:gd name="connsiteY2" fmla="*/ 612559 h 1012054"/>
                  <a:gd name="connsiteX3" fmla="*/ 35511 w 612559"/>
                  <a:gd name="connsiteY3" fmla="*/ 448322 h 1012054"/>
                  <a:gd name="connsiteX4" fmla="*/ 412812 w 612559"/>
                  <a:gd name="connsiteY4" fmla="*/ 537099 h 1012054"/>
                  <a:gd name="connsiteX5" fmla="*/ 612559 w 612559"/>
                  <a:gd name="connsiteY5" fmla="*/ 173114 h 1012054"/>
                  <a:gd name="connsiteX6" fmla="*/ 363985 w 612559"/>
                  <a:gd name="connsiteY6" fmla="*/ 0 h 1012054"/>
                  <a:gd name="connsiteX7" fmla="*/ 359546 w 612559"/>
                  <a:gd name="connsiteY7" fmla="*/ 4439 h 1012054"/>
                  <a:gd name="connsiteX0" fmla="*/ 133605 w 612999"/>
                  <a:gd name="connsiteY0" fmla="*/ 1012054 h 1012054"/>
                  <a:gd name="connsiteX1" fmla="*/ 266770 w 612999"/>
                  <a:gd name="connsiteY1" fmla="*/ 861134 h 1012054"/>
                  <a:gd name="connsiteX2" fmla="*/ 440 w 612999"/>
                  <a:gd name="connsiteY2" fmla="*/ 612559 h 1012054"/>
                  <a:gd name="connsiteX3" fmla="*/ 35951 w 612999"/>
                  <a:gd name="connsiteY3" fmla="*/ 448322 h 1012054"/>
                  <a:gd name="connsiteX4" fmla="*/ 413252 w 612999"/>
                  <a:gd name="connsiteY4" fmla="*/ 537099 h 1012054"/>
                  <a:gd name="connsiteX5" fmla="*/ 612999 w 612999"/>
                  <a:gd name="connsiteY5" fmla="*/ 173114 h 1012054"/>
                  <a:gd name="connsiteX6" fmla="*/ 364425 w 612999"/>
                  <a:gd name="connsiteY6" fmla="*/ 0 h 1012054"/>
                  <a:gd name="connsiteX7" fmla="*/ 359986 w 612999"/>
                  <a:gd name="connsiteY7" fmla="*/ 4439 h 1012054"/>
                  <a:gd name="connsiteX0" fmla="*/ 154267 w 633661"/>
                  <a:gd name="connsiteY0" fmla="*/ 1012054 h 1012054"/>
                  <a:gd name="connsiteX1" fmla="*/ 287432 w 633661"/>
                  <a:gd name="connsiteY1" fmla="*/ 861134 h 1012054"/>
                  <a:gd name="connsiteX2" fmla="*/ 21102 w 633661"/>
                  <a:gd name="connsiteY2" fmla="*/ 612559 h 1012054"/>
                  <a:gd name="connsiteX3" fmla="*/ 56613 w 633661"/>
                  <a:gd name="connsiteY3" fmla="*/ 448322 h 1012054"/>
                  <a:gd name="connsiteX4" fmla="*/ 433914 w 633661"/>
                  <a:gd name="connsiteY4" fmla="*/ 537099 h 1012054"/>
                  <a:gd name="connsiteX5" fmla="*/ 633661 w 633661"/>
                  <a:gd name="connsiteY5" fmla="*/ 173114 h 1012054"/>
                  <a:gd name="connsiteX6" fmla="*/ 385087 w 633661"/>
                  <a:gd name="connsiteY6" fmla="*/ 0 h 1012054"/>
                  <a:gd name="connsiteX7" fmla="*/ 380648 w 633661"/>
                  <a:gd name="connsiteY7" fmla="*/ 4439 h 1012054"/>
                  <a:gd name="connsiteX0" fmla="*/ 180471 w 659865"/>
                  <a:gd name="connsiteY0" fmla="*/ 1012054 h 1012054"/>
                  <a:gd name="connsiteX1" fmla="*/ 313636 w 659865"/>
                  <a:gd name="connsiteY1" fmla="*/ 861134 h 1012054"/>
                  <a:gd name="connsiteX2" fmla="*/ 47306 w 659865"/>
                  <a:gd name="connsiteY2" fmla="*/ 612559 h 1012054"/>
                  <a:gd name="connsiteX3" fmla="*/ 82817 w 659865"/>
                  <a:gd name="connsiteY3" fmla="*/ 448322 h 1012054"/>
                  <a:gd name="connsiteX4" fmla="*/ 460118 w 659865"/>
                  <a:gd name="connsiteY4" fmla="*/ 537099 h 1012054"/>
                  <a:gd name="connsiteX5" fmla="*/ 659865 w 659865"/>
                  <a:gd name="connsiteY5" fmla="*/ 173114 h 1012054"/>
                  <a:gd name="connsiteX6" fmla="*/ 411291 w 659865"/>
                  <a:gd name="connsiteY6" fmla="*/ 0 h 1012054"/>
                  <a:gd name="connsiteX7" fmla="*/ 406852 w 659865"/>
                  <a:gd name="connsiteY7" fmla="*/ 4439 h 1012054"/>
                  <a:gd name="connsiteX0" fmla="*/ 180471 w 659865"/>
                  <a:gd name="connsiteY0" fmla="*/ 1012054 h 1012054"/>
                  <a:gd name="connsiteX1" fmla="*/ 313636 w 659865"/>
                  <a:gd name="connsiteY1" fmla="*/ 861134 h 1012054"/>
                  <a:gd name="connsiteX2" fmla="*/ 47306 w 659865"/>
                  <a:gd name="connsiteY2" fmla="*/ 612559 h 1012054"/>
                  <a:gd name="connsiteX3" fmla="*/ 82817 w 659865"/>
                  <a:gd name="connsiteY3" fmla="*/ 448322 h 1012054"/>
                  <a:gd name="connsiteX4" fmla="*/ 460118 w 659865"/>
                  <a:gd name="connsiteY4" fmla="*/ 537099 h 1012054"/>
                  <a:gd name="connsiteX5" fmla="*/ 659865 w 659865"/>
                  <a:gd name="connsiteY5" fmla="*/ 173114 h 1012054"/>
                  <a:gd name="connsiteX6" fmla="*/ 411291 w 659865"/>
                  <a:gd name="connsiteY6" fmla="*/ 0 h 1012054"/>
                  <a:gd name="connsiteX7" fmla="*/ 406852 w 659865"/>
                  <a:gd name="connsiteY7" fmla="*/ 4439 h 1012054"/>
                  <a:gd name="connsiteX0" fmla="*/ 215055 w 694449"/>
                  <a:gd name="connsiteY0" fmla="*/ 1012054 h 1012054"/>
                  <a:gd name="connsiteX1" fmla="*/ 348220 w 694449"/>
                  <a:gd name="connsiteY1" fmla="*/ 861134 h 1012054"/>
                  <a:gd name="connsiteX2" fmla="*/ 28624 w 694449"/>
                  <a:gd name="connsiteY2" fmla="*/ 616998 h 1012054"/>
                  <a:gd name="connsiteX3" fmla="*/ 117401 w 694449"/>
                  <a:gd name="connsiteY3" fmla="*/ 448322 h 1012054"/>
                  <a:gd name="connsiteX4" fmla="*/ 494702 w 694449"/>
                  <a:gd name="connsiteY4" fmla="*/ 537099 h 1012054"/>
                  <a:gd name="connsiteX5" fmla="*/ 694449 w 694449"/>
                  <a:gd name="connsiteY5" fmla="*/ 173114 h 1012054"/>
                  <a:gd name="connsiteX6" fmla="*/ 445875 w 694449"/>
                  <a:gd name="connsiteY6" fmla="*/ 0 h 1012054"/>
                  <a:gd name="connsiteX7" fmla="*/ 441436 w 694449"/>
                  <a:gd name="connsiteY7" fmla="*/ 4439 h 1012054"/>
                  <a:gd name="connsiteX0" fmla="*/ 215055 w 694449"/>
                  <a:gd name="connsiteY0" fmla="*/ 1012054 h 1012054"/>
                  <a:gd name="connsiteX1" fmla="*/ 348220 w 694449"/>
                  <a:gd name="connsiteY1" fmla="*/ 861134 h 1012054"/>
                  <a:gd name="connsiteX2" fmla="*/ 28624 w 694449"/>
                  <a:gd name="connsiteY2" fmla="*/ 616998 h 1012054"/>
                  <a:gd name="connsiteX3" fmla="*/ 117401 w 694449"/>
                  <a:gd name="connsiteY3" fmla="*/ 448322 h 1012054"/>
                  <a:gd name="connsiteX4" fmla="*/ 494702 w 694449"/>
                  <a:gd name="connsiteY4" fmla="*/ 537099 h 1012054"/>
                  <a:gd name="connsiteX5" fmla="*/ 694449 w 694449"/>
                  <a:gd name="connsiteY5" fmla="*/ 173114 h 1012054"/>
                  <a:gd name="connsiteX6" fmla="*/ 445875 w 694449"/>
                  <a:gd name="connsiteY6" fmla="*/ 0 h 1012054"/>
                  <a:gd name="connsiteX7" fmla="*/ 441436 w 694449"/>
                  <a:gd name="connsiteY7" fmla="*/ 4439 h 1012054"/>
                  <a:gd name="connsiteX0" fmla="*/ 215055 w 694449"/>
                  <a:gd name="connsiteY0" fmla="*/ 1012054 h 1012054"/>
                  <a:gd name="connsiteX1" fmla="*/ 348220 w 694449"/>
                  <a:gd name="connsiteY1" fmla="*/ 861134 h 1012054"/>
                  <a:gd name="connsiteX2" fmla="*/ 28624 w 694449"/>
                  <a:gd name="connsiteY2" fmla="*/ 616998 h 1012054"/>
                  <a:gd name="connsiteX3" fmla="*/ 117401 w 694449"/>
                  <a:gd name="connsiteY3" fmla="*/ 448322 h 1012054"/>
                  <a:gd name="connsiteX4" fmla="*/ 494702 w 694449"/>
                  <a:gd name="connsiteY4" fmla="*/ 537099 h 1012054"/>
                  <a:gd name="connsiteX5" fmla="*/ 694449 w 694449"/>
                  <a:gd name="connsiteY5" fmla="*/ 173114 h 1012054"/>
                  <a:gd name="connsiteX6" fmla="*/ 445875 w 694449"/>
                  <a:gd name="connsiteY6" fmla="*/ 0 h 1012054"/>
                  <a:gd name="connsiteX7" fmla="*/ 441436 w 694449"/>
                  <a:gd name="connsiteY7" fmla="*/ 4439 h 1012054"/>
                  <a:gd name="connsiteX0" fmla="*/ 215055 w 694449"/>
                  <a:gd name="connsiteY0" fmla="*/ 1012054 h 1012054"/>
                  <a:gd name="connsiteX1" fmla="*/ 348220 w 694449"/>
                  <a:gd name="connsiteY1" fmla="*/ 861134 h 1012054"/>
                  <a:gd name="connsiteX2" fmla="*/ 28624 w 694449"/>
                  <a:gd name="connsiteY2" fmla="*/ 616998 h 1012054"/>
                  <a:gd name="connsiteX3" fmla="*/ 117401 w 694449"/>
                  <a:gd name="connsiteY3" fmla="*/ 448322 h 1012054"/>
                  <a:gd name="connsiteX4" fmla="*/ 494702 w 694449"/>
                  <a:gd name="connsiteY4" fmla="*/ 537099 h 1012054"/>
                  <a:gd name="connsiteX5" fmla="*/ 694449 w 694449"/>
                  <a:gd name="connsiteY5" fmla="*/ 173114 h 1012054"/>
                  <a:gd name="connsiteX6" fmla="*/ 445875 w 694449"/>
                  <a:gd name="connsiteY6" fmla="*/ 0 h 1012054"/>
                  <a:gd name="connsiteX7" fmla="*/ 441436 w 694449"/>
                  <a:gd name="connsiteY7" fmla="*/ 4439 h 1012054"/>
                  <a:gd name="connsiteX0" fmla="*/ 215055 w 694449"/>
                  <a:gd name="connsiteY0" fmla="*/ 1012054 h 1012054"/>
                  <a:gd name="connsiteX1" fmla="*/ 348220 w 694449"/>
                  <a:gd name="connsiteY1" fmla="*/ 861134 h 1012054"/>
                  <a:gd name="connsiteX2" fmla="*/ 28624 w 694449"/>
                  <a:gd name="connsiteY2" fmla="*/ 616998 h 1012054"/>
                  <a:gd name="connsiteX3" fmla="*/ 117401 w 694449"/>
                  <a:gd name="connsiteY3" fmla="*/ 448322 h 1012054"/>
                  <a:gd name="connsiteX4" fmla="*/ 494702 w 694449"/>
                  <a:gd name="connsiteY4" fmla="*/ 537099 h 1012054"/>
                  <a:gd name="connsiteX5" fmla="*/ 694449 w 694449"/>
                  <a:gd name="connsiteY5" fmla="*/ 173114 h 1012054"/>
                  <a:gd name="connsiteX6" fmla="*/ 445875 w 694449"/>
                  <a:gd name="connsiteY6" fmla="*/ 0 h 1012054"/>
                  <a:gd name="connsiteX7" fmla="*/ 441436 w 694449"/>
                  <a:gd name="connsiteY7" fmla="*/ 4439 h 1012054"/>
                  <a:gd name="connsiteX0" fmla="*/ 215055 w 700441"/>
                  <a:gd name="connsiteY0" fmla="*/ 1012054 h 1012054"/>
                  <a:gd name="connsiteX1" fmla="*/ 348220 w 700441"/>
                  <a:gd name="connsiteY1" fmla="*/ 861134 h 1012054"/>
                  <a:gd name="connsiteX2" fmla="*/ 28624 w 700441"/>
                  <a:gd name="connsiteY2" fmla="*/ 616998 h 1012054"/>
                  <a:gd name="connsiteX3" fmla="*/ 117401 w 700441"/>
                  <a:gd name="connsiteY3" fmla="*/ 448322 h 1012054"/>
                  <a:gd name="connsiteX4" fmla="*/ 494702 w 700441"/>
                  <a:gd name="connsiteY4" fmla="*/ 537099 h 1012054"/>
                  <a:gd name="connsiteX5" fmla="*/ 694449 w 700441"/>
                  <a:gd name="connsiteY5" fmla="*/ 173114 h 1012054"/>
                  <a:gd name="connsiteX6" fmla="*/ 445875 w 700441"/>
                  <a:gd name="connsiteY6" fmla="*/ 0 h 1012054"/>
                  <a:gd name="connsiteX7" fmla="*/ 441436 w 700441"/>
                  <a:gd name="connsiteY7" fmla="*/ 4439 h 101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0441" h="1012054">
                    <a:moveTo>
                      <a:pt x="215055" y="1012054"/>
                    </a:moveTo>
                    <a:cubicBezTo>
                      <a:pt x="259443" y="961747"/>
                      <a:pt x="365976" y="946952"/>
                      <a:pt x="348220" y="861134"/>
                    </a:cubicBezTo>
                    <a:cubicBezTo>
                      <a:pt x="361537" y="769398"/>
                      <a:pt x="117402" y="717611"/>
                      <a:pt x="28624" y="616998"/>
                    </a:cubicBezTo>
                    <a:cubicBezTo>
                      <a:pt x="-30560" y="557813"/>
                      <a:pt x="3471" y="463119"/>
                      <a:pt x="117401" y="448322"/>
                    </a:cubicBezTo>
                    <a:cubicBezTo>
                      <a:pt x="265363" y="460159"/>
                      <a:pt x="368935" y="591845"/>
                      <a:pt x="494702" y="537099"/>
                    </a:cubicBezTo>
                    <a:cubicBezTo>
                      <a:pt x="632305" y="433527"/>
                      <a:pt x="725521" y="325514"/>
                      <a:pt x="694449" y="173114"/>
                    </a:cubicBezTo>
                    <a:cubicBezTo>
                      <a:pt x="664857" y="71020"/>
                      <a:pt x="528733" y="57705"/>
                      <a:pt x="445875" y="0"/>
                    </a:cubicBezTo>
                    <a:lnTo>
                      <a:pt x="441436" y="4439"/>
                    </a:ln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1286009" y="4626803"/>
                <a:ext cx="741813" cy="897693"/>
              </a:xfrm>
              <a:custGeom>
                <a:avLst/>
                <a:gdLst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32913 w 825624"/>
                  <a:gd name="connsiteY3" fmla="*/ 275208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32913 w 825624"/>
                  <a:gd name="connsiteY3" fmla="*/ 275208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32913 w 825624"/>
                  <a:gd name="connsiteY3" fmla="*/ 275208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32913 w 825624"/>
                  <a:gd name="connsiteY3" fmla="*/ 275208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32913 w 825624"/>
                  <a:gd name="connsiteY3" fmla="*/ 275208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07425 w 825624"/>
                  <a:gd name="connsiteY3" fmla="*/ 249719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07425 w 825624"/>
                  <a:gd name="connsiteY3" fmla="*/ 249719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07425 w 825624"/>
                  <a:gd name="connsiteY3" fmla="*/ 249719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07425 w 825624"/>
                  <a:gd name="connsiteY3" fmla="*/ 249719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07425 w 825624"/>
                  <a:gd name="connsiteY3" fmla="*/ 249719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07425 w 825624"/>
                  <a:gd name="connsiteY3" fmla="*/ 249719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50921 w 825624"/>
                  <a:gd name="connsiteY0" fmla="*/ 1012054 h 1012054"/>
                  <a:gd name="connsiteX1" fmla="*/ 0 w 825624"/>
                  <a:gd name="connsiteY1" fmla="*/ 838940 h 1012054"/>
                  <a:gd name="connsiteX2" fmla="*/ 44389 w 825624"/>
                  <a:gd name="connsiteY2" fmla="*/ 612559 h 1012054"/>
                  <a:gd name="connsiteX3" fmla="*/ 307425 w 825624"/>
                  <a:gd name="connsiteY3" fmla="*/ 249719 h 1012054"/>
                  <a:gd name="connsiteX4" fmla="*/ 599243 w 825624"/>
                  <a:gd name="connsiteY4" fmla="*/ 57705 h 1012054"/>
                  <a:gd name="connsiteX5" fmla="*/ 825624 w 825624"/>
                  <a:gd name="connsiteY5" fmla="*/ 0 h 1012054"/>
                  <a:gd name="connsiteX6" fmla="*/ 825624 w 825624"/>
                  <a:gd name="connsiteY6" fmla="*/ 0 h 1012054"/>
                  <a:gd name="connsiteX0" fmla="*/ 161613 w 836316"/>
                  <a:gd name="connsiteY0" fmla="*/ 1012054 h 1012054"/>
                  <a:gd name="connsiteX1" fmla="*/ 10692 w 836316"/>
                  <a:gd name="connsiteY1" fmla="*/ 838940 h 1012054"/>
                  <a:gd name="connsiteX2" fmla="*/ 55081 w 836316"/>
                  <a:gd name="connsiteY2" fmla="*/ 612559 h 1012054"/>
                  <a:gd name="connsiteX3" fmla="*/ 318117 w 836316"/>
                  <a:gd name="connsiteY3" fmla="*/ 249719 h 1012054"/>
                  <a:gd name="connsiteX4" fmla="*/ 609935 w 836316"/>
                  <a:gd name="connsiteY4" fmla="*/ 57705 h 1012054"/>
                  <a:gd name="connsiteX5" fmla="*/ 836316 w 836316"/>
                  <a:gd name="connsiteY5" fmla="*/ 0 h 1012054"/>
                  <a:gd name="connsiteX6" fmla="*/ 836316 w 836316"/>
                  <a:gd name="connsiteY6" fmla="*/ 0 h 1012054"/>
                  <a:gd name="connsiteX0" fmla="*/ 161613 w 836316"/>
                  <a:gd name="connsiteY0" fmla="*/ 1012054 h 1012054"/>
                  <a:gd name="connsiteX1" fmla="*/ 10692 w 836316"/>
                  <a:gd name="connsiteY1" fmla="*/ 838940 h 1012054"/>
                  <a:gd name="connsiteX2" fmla="*/ 55081 w 836316"/>
                  <a:gd name="connsiteY2" fmla="*/ 612559 h 1012054"/>
                  <a:gd name="connsiteX3" fmla="*/ 318117 w 836316"/>
                  <a:gd name="connsiteY3" fmla="*/ 249719 h 1012054"/>
                  <a:gd name="connsiteX4" fmla="*/ 609935 w 836316"/>
                  <a:gd name="connsiteY4" fmla="*/ 57705 h 1012054"/>
                  <a:gd name="connsiteX5" fmla="*/ 836316 w 836316"/>
                  <a:gd name="connsiteY5" fmla="*/ 0 h 1012054"/>
                  <a:gd name="connsiteX6" fmla="*/ 836316 w 836316"/>
                  <a:gd name="connsiteY6" fmla="*/ 0 h 101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6316" h="1012054">
                    <a:moveTo>
                      <a:pt x="161613" y="1012054"/>
                    </a:moveTo>
                    <a:cubicBezTo>
                      <a:pt x="111306" y="954349"/>
                      <a:pt x="118348" y="922134"/>
                      <a:pt x="10692" y="838940"/>
                    </a:cubicBezTo>
                    <a:cubicBezTo>
                      <a:pt x="-9559" y="753921"/>
                      <a:pt x="-4319" y="700764"/>
                      <a:pt x="55081" y="612559"/>
                    </a:cubicBezTo>
                    <a:cubicBezTo>
                      <a:pt x="199046" y="522411"/>
                      <a:pt x="215570" y="381285"/>
                      <a:pt x="318117" y="249719"/>
                    </a:cubicBezTo>
                    <a:cubicBezTo>
                      <a:pt x="378219" y="148543"/>
                      <a:pt x="460622" y="107904"/>
                      <a:pt x="609935" y="57705"/>
                    </a:cubicBezTo>
                    <a:cubicBezTo>
                      <a:pt x="675837" y="28912"/>
                      <a:pt x="760856" y="19235"/>
                      <a:pt x="836316" y="0"/>
                    </a:cubicBezTo>
                    <a:lnTo>
                      <a:pt x="836316" y="0"/>
                    </a:ln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3213350" y="4630310"/>
                <a:ext cx="765541" cy="892181"/>
              </a:xfrm>
              <a:custGeom>
                <a:avLst/>
                <a:gdLst>
                  <a:gd name="connsiteX0" fmla="*/ 0 w 473826"/>
                  <a:gd name="connsiteY0" fmla="*/ 1005840 h 1005840"/>
                  <a:gd name="connsiteX1" fmla="*/ 8313 w 473826"/>
                  <a:gd name="connsiteY1" fmla="*/ 731520 h 1005840"/>
                  <a:gd name="connsiteX2" fmla="*/ 473826 w 473826"/>
                  <a:gd name="connsiteY2" fmla="*/ 290945 h 1005840"/>
                  <a:gd name="connsiteX3" fmla="*/ 374073 w 473826"/>
                  <a:gd name="connsiteY3" fmla="*/ 0 h 1005840"/>
                  <a:gd name="connsiteX0" fmla="*/ 18473 w 492299"/>
                  <a:gd name="connsiteY0" fmla="*/ 1005840 h 1005840"/>
                  <a:gd name="connsiteX1" fmla="*/ 26786 w 492299"/>
                  <a:gd name="connsiteY1" fmla="*/ 731520 h 1005840"/>
                  <a:gd name="connsiteX2" fmla="*/ 492299 w 492299"/>
                  <a:gd name="connsiteY2" fmla="*/ 290945 h 1005840"/>
                  <a:gd name="connsiteX3" fmla="*/ 392546 w 492299"/>
                  <a:gd name="connsiteY3" fmla="*/ 0 h 1005840"/>
                  <a:gd name="connsiteX0" fmla="*/ 18473 w 498139"/>
                  <a:gd name="connsiteY0" fmla="*/ 1005840 h 1005840"/>
                  <a:gd name="connsiteX1" fmla="*/ 26786 w 498139"/>
                  <a:gd name="connsiteY1" fmla="*/ 731520 h 1005840"/>
                  <a:gd name="connsiteX2" fmla="*/ 492299 w 498139"/>
                  <a:gd name="connsiteY2" fmla="*/ 290945 h 1005840"/>
                  <a:gd name="connsiteX3" fmla="*/ 392546 w 498139"/>
                  <a:gd name="connsiteY3" fmla="*/ 0 h 1005840"/>
                  <a:gd name="connsiteX0" fmla="*/ 18473 w 498139"/>
                  <a:gd name="connsiteY0" fmla="*/ 1005840 h 1005840"/>
                  <a:gd name="connsiteX1" fmla="*/ 26786 w 498139"/>
                  <a:gd name="connsiteY1" fmla="*/ 731520 h 1005840"/>
                  <a:gd name="connsiteX2" fmla="*/ 492299 w 498139"/>
                  <a:gd name="connsiteY2" fmla="*/ 290945 h 1005840"/>
                  <a:gd name="connsiteX3" fmla="*/ 392546 w 498139"/>
                  <a:gd name="connsiteY3" fmla="*/ 0 h 1005840"/>
                  <a:gd name="connsiteX0" fmla="*/ 249756 w 727208"/>
                  <a:gd name="connsiteY0" fmla="*/ 1005840 h 1005840"/>
                  <a:gd name="connsiteX1" fmla="*/ 7057 w 727208"/>
                  <a:gd name="connsiteY1" fmla="*/ 577327 h 1005840"/>
                  <a:gd name="connsiteX2" fmla="*/ 723582 w 727208"/>
                  <a:gd name="connsiteY2" fmla="*/ 290945 h 1005840"/>
                  <a:gd name="connsiteX3" fmla="*/ 623829 w 727208"/>
                  <a:gd name="connsiteY3" fmla="*/ 0 h 1005840"/>
                  <a:gd name="connsiteX0" fmla="*/ 249756 w 728939"/>
                  <a:gd name="connsiteY0" fmla="*/ 1005840 h 1005840"/>
                  <a:gd name="connsiteX1" fmla="*/ 7057 w 728939"/>
                  <a:gd name="connsiteY1" fmla="*/ 577327 h 1005840"/>
                  <a:gd name="connsiteX2" fmla="*/ 723582 w 728939"/>
                  <a:gd name="connsiteY2" fmla="*/ 290945 h 1005840"/>
                  <a:gd name="connsiteX3" fmla="*/ 623829 w 728939"/>
                  <a:gd name="connsiteY3" fmla="*/ 0 h 1005840"/>
                  <a:gd name="connsiteX0" fmla="*/ 242699 w 721882"/>
                  <a:gd name="connsiteY0" fmla="*/ 1005840 h 1005840"/>
                  <a:gd name="connsiteX1" fmla="*/ 0 w 721882"/>
                  <a:gd name="connsiteY1" fmla="*/ 577327 h 1005840"/>
                  <a:gd name="connsiteX2" fmla="*/ 716525 w 721882"/>
                  <a:gd name="connsiteY2" fmla="*/ 290945 h 1005840"/>
                  <a:gd name="connsiteX3" fmla="*/ 616772 w 721882"/>
                  <a:gd name="connsiteY3" fmla="*/ 0 h 1005840"/>
                  <a:gd name="connsiteX0" fmla="*/ 272510 w 746336"/>
                  <a:gd name="connsiteY0" fmla="*/ 1005840 h 1005840"/>
                  <a:gd name="connsiteX1" fmla="*/ 29811 w 746336"/>
                  <a:gd name="connsiteY1" fmla="*/ 577327 h 1005840"/>
                  <a:gd name="connsiteX2" fmla="*/ 79932 w 746336"/>
                  <a:gd name="connsiteY2" fmla="*/ 499110 h 1005840"/>
                  <a:gd name="connsiteX3" fmla="*/ 746336 w 746336"/>
                  <a:gd name="connsiteY3" fmla="*/ 290945 h 1005840"/>
                  <a:gd name="connsiteX4" fmla="*/ 646583 w 746336"/>
                  <a:gd name="connsiteY4" fmla="*/ 0 h 1005840"/>
                  <a:gd name="connsiteX0" fmla="*/ 343122 w 816948"/>
                  <a:gd name="connsiteY0" fmla="*/ 1005840 h 1005840"/>
                  <a:gd name="connsiteX1" fmla="*/ 7670 w 816948"/>
                  <a:gd name="connsiteY1" fmla="*/ 632460 h 1005840"/>
                  <a:gd name="connsiteX2" fmla="*/ 100423 w 816948"/>
                  <a:gd name="connsiteY2" fmla="*/ 577327 h 1005840"/>
                  <a:gd name="connsiteX3" fmla="*/ 150544 w 816948"/>
                  <a:gd name="connsiteY3" fmla="*/ 499110 h 1005840"/>
                  <a:gd name="connsiteX4" fmla="*/ 816948 w 816948"/>
                  <a:gd name="connsiteY4" fmla="*/ 290945 h 1005840"/>
                  <a:gd name="connsiteX5" fmla="*/ 717195 w 816948"/>
                  <a:gd name="connsiteY5" fmla="*/ 0 h 1005840"/>
                  <a:gd name="connsiteX0" fmla="*/ 356197 w 830023"/>
                  <a:gd name="connsiteY0" fmla="*/ 1005840 h 1005840"/>
                  <a:gd name="connsiteX1" fmla="*/ 20745 w 830023"/>
                  <a:gd name="connsiteY1" fmla="*/ 632460 h 1005840"/>
                  <a:gd name="connsiteX2" fmla="*/ 11898 w 830023"/>
                  <a:gd name="connsiteY2" fmla="*/ 526527 h 1005840"/>
                  <a:gd name="connsiteX3" fmla="*/ 163619 w 830023"/>
                  <a:gd name="connsiteY3" fmla="*/ 499110 h 1005840"/>
                  <a:gd name="connsiteX4" fmla="*/ 830023 w 830023"/>
                  <a:gd name="connsiteY4" fmla="*/ 290945 h 1005840"/>
                  <a:gd name="connsiteX5" fmla="*/ 730270 w 830023"/>
                  <a:gd name="connsiteY5" fmla="*/ 0 h 1005840"/>
                  <a:gd name="connsiteX0" fmla="*/ 356197 w 830023"/>
                  <a:gd name="connsiteY0" fmla="*/ 1005840 h 1005840"/>
                  <a:gd name="connsiteX1" fmla="*/ 20745 w 830023"/>
                  <a:gd name="connsiteY1" fmla="*/ 632460 h 1005840"/>
                  <a:gd name="connsiteX2" fmla="*/ 11898 w 830023"/>
                  <a:gd name="connsiteY2" fmla="*/ 526527 h 1005840"/>
                  <a:gd name="connsiteX3" fmla="*/ 163619 w 830023"/>
                  <a:gd name="connsiteY3" fmla="*/ 499110 h 1005840"/>
                  <a:gd name="connsiteX4" fmla="*/ 830023 w 830023"/>
                  <a:gd name="connsiteY4" fmla="*/ 290945 h 1005840"/>
                  <a:gd name="connsiteX5" fmla="*/ 730270 w 830023"/>
                  <a:gd name="connsiteY5" fmla="*/ 0 h 1005840"/>
                  <a:gd name="connsiteX0" fmla="*/ 356197 w 830023"/>
                  <a:gd name="connsiteY0" fmla="*/ 1005840 h 1005840"/>
                  <a:gd name="connsiteX1" fmla="*/ 20745 w 830023"/>
                  <a:gd name="connsiteY1" fmla="*/ 632460 h 1005840"/>
                  <a:gd name="connsiteX2" fmla="*/ 11898 w 830023"/>
                  <a:gd name="connsiteY2" fmla="*/ 526527 h 1005840"/>
                  <a:gd name="connsiteX3" fmla="*/ 163619 w 830023"/>
                  <a:gd name="connsiteY3" fmla="*/ 499110 h 1005840"/>
                  <a:gd name="connsiteX4" fmla="*/ 830023 w 830023"/>
                  <a:gd name="connsiteY4" fmla="*/ 290945 h 1005840"/>
                  <a:gd name="connsiteX5" fmla="*/ 730270 w 830023"/>
                  <a:gd name="connsiteY5" fmla="*/ 0 h 1005840"/>
                  <a:gd name="connsiteX0" fmla="*/ 348625 w 822451"/>
                  <a:gd name="connsiteY0" fmla="*/ 1005840 h 1005840"/>
                  <a:gd name="connsiteX1" fmla="*/ 13173 w 822451"/>
                  <a:gd name="connsiteY1" fmla="*/ 632460 h 1005840"/>
                  <a:gd name="connsiteX2" fmla="*/ 4326 w 822451"/>
                  <a:gd name="connsiteY2" fmla="*/ 526527 h 1005840"/>
                  <a:gd name="connsiteX3" fmla="*/ 156047 w 822451"/>
                  <a:gd name="connsiteY3" fmla="*/ 499110 h 1005840"/>
                  <a:gd name="connsiteX4" fmla="*/ 822451 w 822451"/>
                  <a:gd name="connsiteY4" fmla="*/ 290945 h 1005840"/>
                  <a:gd name="connsiteX5" fmla="*/ 722698 w 822451"/>
                  <a:gd name="connsiteY5" fmla="*/ 0 h 1005840"/>
                  <a:gd name="connsiteX0" fmla="*/ 348625 w 822451"/>
                  <a:gd name="connsiteY0" fmla="*/ 1005840 h 1005840"/>
                  <a:gd name="connsiteX1" fmla="*/ 13173 w 822451"/>
                  <a:gd name="connsiteY1" fmla="*/ 632460 h 1005840"/>
                  <a:gd name="connsiteX2" fmla="*/ 4326 w 822451"/>
                  <a:gd name="connsiteY2" fmla="*/ 526527 h 1005840"/>
                  <a:gd name="connsiteX3" fmla="*/ 156047 w 822451"/>
                  <a:gd name="connsiteY3" fmla="*/ 499110 h 1005840"/>
                  <a:gd name="connsiteX4" fmla="*/ 822451 w 822451"/>
                  <a:gd name="connsiteY4" fmla="*/ 290945 h 1005840"/>
                  <a:gd name="connsiteX5" fmla="*/ 722698 w 822451"/>
                  <a:gd name="connsiteY5" fmla="*/ 0 h 1005840"/>
                  <a:gd name="connsiteX0" fmla="*/ 357579 w 831405"/>
                  <a:gd name="connsiteY0" fmla="*/ 1005840 h 1005840"/>
                  <a:gd name="connsiteX1" fmla="*/ 22127 w 831405"/>
                  <a:gd name="connsiteY1" fmla="*/ 632460 h 1005840"/>
                  <a:gd name="connsiteX2" fmla="*/ 13280 w 831405"/>
                  <a:gd name="connsiteY2" fmla="*/ 526527 h 1005840"/>
                  <a:gd name="connsiteX3" fmla="*/ 165001 w 831405"/>
                  <a:gd name="connsiteY3" fmla="*/ 499110 h 1005840"/>
                  <a:gd name="connsiteX4" fmla="*/ 831405 w 831405"/>
                  <a:gd name="connsiteY4" fmla="*/ 290945 h 1005840"/>
                  <a:gd name="connsiteX5" fmla="*/ 731652 w 831405"/>
                  <a:gd name="connsiteY5" fmla="*/ 0 h 1005840"/>
                  <a:gd name="connsiteX0" fmla="*/ 357579 w 831405"/>
                  <a:gd name="connsiteY0" fmla="*/ 1005840 h 1005840"/>
                  <a:gd name="connsiteX1" fmla="*/ 22127 w 831405"/>
                  <a:gd name="connsiteY1" fmla="*/ 632460 h 1005840"/>
                  <a:gd name="connsiteX2" fmla="*/ 13280 w 831405"/>
                  <a:gd name="connsiteY2" fmla="*/ 526527 h 1005840"/>
                  <a:gd name="connsiteX3" fmla="*/ 165001 w 831405"/>
                  <a:gd name="connsiteY3" fmla="*/ 499110 h 1005840"/>
                  <a:gd name="connsiteX4" fmla="*/ 831405 w 831405"/>
                  <a:gd name="connsiteY4" fmla="*/ 290945 h 1005840"/>
                  <a:gd name="connsiteX5" fmla="*/ 731652 w 831405"/>
                  <a:gd name="connsiteY5" fmla="*/ 0 h 1005840"/>
                  <a:gd name="connsiteX0" fmla="*/ 357579 w 831405"/>
                  <a:gd name="connsiteY0" fmla="*/ 1005840 h 1005840"/>
                  <a:gd name="connsiteX1" fmla="*/ 22127 w 831405"/>
                  <a:gd name="connsiteY1" fmla="*/ 632460 h 1005840"/>
                  <a:gd name="connsiteX2" fmla="*/ 13280 w 831405"/>
                  <a:gd name="connsiteY2" fmla="*/ 526527 h 1005840"/>
                  <a:gd name="connsiteX3" fmla="*/ 165001 w 831405"/>
                  <a:gd name="connsiteY3" fmla="*/ 499110 h 1005840"/>
                  <a:gd name="connsiteX4" fmla="*/ 831405 w 831405"/>
                  <a:gd name="connsiteY4" fmla="*/ 290945 h 1005840"/>
                  <a:gd name="connsiteX5" fmla="*/ 731652 w 831405"/>
                  <a:gd name="connsiteY5" fmla="*/ 0 h 1005840"/>
                  <a:gd name="connsiteX0" fmla="*/ 357579 w 841876"/>
                  <a:gd name="connsiteY0" fmla="*/ 1005840 h 1005840"/>
                  <a:gd name="connsiteX1" fmla="*/ 22127 w 841876"/>
                  <a:gd name="connsiteY1" fmla="*/ 632460 h 1005840"/>
                  <a:gd name="connsiteX2" fmla="*/ 13280 w 841876"/>
                  <a:gd name="connsiteY2" fmla="*/ 526527 h 1005840"/>
                  <a:gd name="connsiteX3" fmla="*/ 165001 w 841876"/>
                  <a:gd name="connsiteY3" fmla="*/ 499110 h 1005840"/>
                  <a:gd name="connsiteX4" fmla="*/ 831405 w 841876"/>
                  <a:gd name="connsiteY4" fmla="*/ 290945 h 1005840"/>
                  <a:gd name="connsiteX5" fmla="*/ 731652 w 841876"/>
                  <a:gd name="connsiteY5" fmla="*/ 0 h 1005840"/>
                  <a:gd name="connsiteX0" fmla="*/ 378770 w 863067"/>
                  <a:gd name="connsiteY0" fmla="*/ 1005840 h 1005840"/>
                  <a:gd name="connsiteX1" fmla="*/ 43318 w 863067"/>
                  <a:gd name="connsiteY1" fmla="*/ 632460 h 1005840"/>
                  <a:gd name="connsiteX2" fmla="*/ 34471 w 863067"/>
                  <a:gd name="connsiteY2" fmla="*/ 526527 h 1005840"/>
                  <a:gd name="connsiteX3" fmla="*/ 186192 w 863067"/>
                  <a:gd name="connsiteY3" fmla="*/ 499110 h 1005840"/>
                  <a:gd name="connsiteX4" fmla="*/ 852596 w 863067"/>
                  <a:gd name="connsiteY4" fmla="*/ 290945 h 1005840"/>
                  <a:gd name="connsiteX5" fmla="*/ 752843 w 863067"/>
                  <a:gd name="connsiteY5" fmla="*/ 0 h 1005840"/>
                  <a:gd name="connsiteX0" fmla="*/ 378770 w 863067"/>
                  <a:gd name="connsiteY0" fmla="*/ 1005840 h 1005840"/>
                  <a:gd name="connsiteX1" fmla="*/ 43318 w 863067"/>
                  <a:gd name="connsiteY1" fmla="*/ 632460 h 1005840"/>
                  <a:gd name="connsiteX2" fmla="*/ 34471 w 863067"/>
                  <a:gd name="connsiteY2" fmla="*/ 526527 h 1005840"/>
                  <a:gd name="connsiteX3" fmla="*/ 186192 w 863067"/>
                  <a:gd name="connsiteY3" fmla="*/ 499110 h 1005840"/>
                  <a:gd name="connsiteX4" fmla="*/ 852596 w 863067"/>
                  <a:gd name="connsiteY4" fmla="*/ 290945 h 1005840"/>
                  <a:gd name="connsiteX5" fmla="*/ 752843 w 863067"/>
                  <a:gd name="connsiteY5" fmla="*/ 0 h 100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067" h="1005840">
                    <a:moveTo>
                      <a:pt x="378770" y="1005840"/>
                    </a:moveTo>
                    <a:cubicBezTo>
                      <a:pt x="346145" y="939906"/>
                      <a:pt x="610818" y="929304"/>
                      <a:pt x="43318" y="632460"/>
                    </a:cubicBezTo>
                    <a:cubicBezTo>
                      <a:pt x="-307" y="573741"/>
                      <a:pt x="-23208" y="586323"/>
                      <a:pt x="34471" y="526527"/>
                    </a:cubicBezTo>
                    <a:cubicBezTo>
                      <a:pt x="125141" y="446835"/>
                      <a:pt x="111221" y="473815"/>
                      <a:pt x="186192" y="499110"/>
                    </a:cubicBezTo>
                    <a:cubicBezTo>
                      <a:pt x="448488" y="730780"/>
                      <a:pt x="842821" y="423342"/>
                      <a:pt x="852596" y="290945"/>
                    </a:cubicBezTo>
                    <a:cubicBezTo>
                      <a:pt x="897375" y="80036"/>
                      <a:pt x="786094" y="96982"/>
                      <a:pt x="752843" y="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3617103" y="4631690"/>
                <a:ext cx="466967" cy="900052"/>
              </a:xfrm>
              <a:custGeom>
                <a:avLst/>
                <a:gdLst>
                  <a:gd name="connsiteX0" fmla="*/ 0 w 517003"/>
                  <a:gd name="connsiteY0" fmla="*/ 1014714 h 1014714"/>
                  <a:gd name="connsiteX1" fmla="*/ 104172 w 517003"/>
                  <a:gd name="connsiteY1" fmla="*/ 636608 h 1014714"/>
                  <a:gd name="connsiteX2" fmla="*/ 517003 w 517003"/>
                  <a:gd name="connsiteY2" fmla="*/ 331808 h 1014714"/>
                  <a:gd name="connsiteX3" fmla="*/ 401256 w 517003"/>
                  <a:gd name="connsiteY3" fmla="*/ 0 h 1014714"/>
                  <a:gd name="connsiteX4" fmla="*/ 401256 w 517003"/>
                  <a:gd name="connsiteY4" fmla="*/ 0 h 1014714"/>
                  <a:gd name="connsiteX0" fmla="*/ 0 w 517003"/>
                  <a:gd name="connsiteY0" fmla="*/ 1014714 h 1014714"/>
                  <a:gd name="connsiteX1" fmla="*/ 104172 w 517003"/>
                  <a:gd name="connsiteY1" fmla="*/ 636608 h 1014714"/>
                  <a:gd name="connsiteX2" fmla="*/ 517003 w 517003"/>
                  <a:gd name="connsiteY2" fmla="*/ 331808 h 1014714"/>
                  <a:gd name="connsiteX3" fmla="*/ 401256 w 517003"/>
                  <a:gd name="connsiteY3" fmla="*/ 0 h 1014714"/>
                  <a:gd name="connsiteX4" fmla="*/ 401256 w 517003"/>
                  <a:gd name="connsiteY4" fmla="*/ 0 h 1014714"/>
                  <a:gd name="connsiteX0" fmla="*/ 0 w 517003"/>
                  <a:gd name="connsiteY0" fmla="*/ 1014714 h 1014714"/>
                  <a:gd name="connsiteX1" fmla="*/ 104172 w 517003"/>
                  <a:gd name="connsiteY1" fmla="*/ 636608 h 1014714"/>
                  <a:gd name="connsiteX2" fmla="*/ 517003 w 517003"/>
                  <a:gd name="connsiteY2" fmla="*/ 331808 h 1014714"/>
                  <a:gd name="connsiteX3" fmla="*/ 401256 w 517003"/>
                  <a:gd name="connsiteY3" fmla="*/ 0 h 1014714"/>
                  <a:gd name="connsiteX4" fmla="*/ 401256 w 517003"/>
                  <a:gd name="connsiteY4" fmla="*/ 0 h 1014714"/>
                  <a:gd name="connsiteX0" fmla="*/ 0 w 526456"/>
                  <a:gd name="connsiteY0" fmla="*/ 1014714 h 1014714"/>
                  <a:gd name="connsiteX1" fmla="*/ 104172 w 526456"/>
                  <a:gd name="connsiteY1" fmla="*/ 636608 h 1014714"/>
                  <a:gd name="connsiteX2" fmla="*/ 517003 w 526456"/>
                  <a:gd name="connsiteY2" fmla="*/ 331808 h 1014714"/>
                  <a:gd name="connsiteX3" fmla="*/ 401256 w 526456"/>
                  <a:gd name="connsiteY3" fmla="*/ 0 h 1014714"/>
                  <a:gd name="connsiteX4" fmla="*/ 401256 w 526456"/>
                  <a:gd name="connsiteY4" fmla="*/ 0 h 101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6456" h="1014714">
                    <a:moveTo>
                      <a:pt x="0" y="1014714"/>
                    </a:moveTo>
                    <a:cubicBezTo>
                      <a:pt x="34724" y="888679"/>
                      <a:pt x="-63230" y="794916"/>
                      <a:pt x="104172" y="636608"/>
                    </a:cubicBezTo>
                    <a:cubicBezTo>
                      <a:pt x="241782" y="535008"/>
                      <a:pt x="422424" y="501540"/>
                      <a:pt x="517003" y="331808"/>
                    </a:cubicBezTo>
                    <a:cubicBezTo>
                      <a:pt x="560897" y="131558"/>
                      <a:pt x="439838" y="110603"/>
                      <a:pt x="401256" y="0"/>
                    </a:cubicBezTo>
                    <a:lnTo>
                      <a:pt x="401256" y="0"/>
                    </a:ln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3794171" y="4618979"/>
                <a:ext cx="489974" cy="900052"/>
              </a:xfrm>
              <a:custGeom>
                <a:avLst/>
                <a:gdLst>
                  <a:gd name="connsiteX0" fmla="*/ 0 w 517003"/>
                  <a:gd name="connsiteY0" fmla="*/ 1014714 h 1014714"/>
                  <a:gd name="connsiteX1" fmla="*/ 343382 w 517003"/>
                  <a:gd name="connsiteY1" fmla="*/ 459129 h 1014714"/>
                  <a:gd name="connsiteX2" fmla="*/ 517003 w 517003"/>
                  <a:gd name="connsiteY2" fmla="*/ 266217 h 1014714"/>
                  <a:gd name="connsiteX3" fmla="*/ 366532 w 517003"/>
                  <a:gd name="connsiteY3" fmla="*/ 0 h 1014714"/>
                  <a:gd name="connsiteX0" fmla="*/ 0 w 517003"/>
                  <a:gd name="connsiteY0" fmla="*/ 1014714 h 1014714"/>
                  <a:gd name="connsiteX1" fmla="*/ 343382 w 517003"/>
                  <a:gd name="connsiteY1" fmla="*/ 459129 h 1014714"/>
                  <a:gd name="connsiteX2" fmla="*/ 517003 w 517003"/>
                  <a:gd name="connsiteY2" fmla="*/ 266217 h 1014714"/>
                  <a:gd name="connsiteX3" fmla="*/ 366532 w 517003"/>
                  <a:gd name="connsiteY3" fmla="*/ 0 h 1014714"/>
                  <a:gd name="connsiteX0" fmla="*/ 0 w 517003"/>
                  <a:gd name="connsiteY0" fmla="*/ 1014714 h 1014714"/>
                  <a:gd name="connsiteX1" fmla="*/ 343382 w 517003"/>
                  <a:gd name="connsiteY1" fmla="*/ 459129 h 1014714"/>
                  <a:gd name="connsiteX2" fmla="*/ 517003 w 517003"/>
                  <a:gd name="connsiteY2" fmla="*/ 266217 h 1014714"/>
                  <a:gd name="connsiteX3" fmla="*/ 366532 w 517003"/>
                  <a:gd name="connsiteY3" fmla="*/ 0 h 1014714"/>
                  <a:gd name="connsiteX0" fmla="*/ 0 w 527651"/>
                  <a:gd name="connsiteY0" fmla="*/ 1014714 h 1014714"/>
                  <a:gd name="connsiteX1" fmla="*/ 343382 w 527651"/>
                  <a:gd name="connsiteY1" fmla="*/ 459129 h 1014714"/>
                  <a:gd name="connsiteX2" fmla="*/ 517003 w 527651"/>
                  <a:gd name="connsiteY2" fmla="*/ 266217 h 1014714"/>
                  <a:gd name="connsiteX3" fmla="*/ 366532 w 527651"/>
                  <a:gd name="connsiteY3" fmla="*/ 0 h 1014714"/>
                  <a:gd name="connsiteX0" fmla="*/ 0 w 527651"/>
                  <a:gd name="connsiteY0" fmla="*/ 1014714 h 1014714"/>
                  <a:gd name="connsiteX1" fmla="*/ 343382 w 527651"/>
                  <a:gd name="connsiteY1" fmla="*/ 459129 h 1014714"/>
                  <a:gd name="connsiteX2" fmla="*/ 517003 w 527651"/>
                  <a:gd name="connsiteY2" fmla="*/ 266217 h 1014714"/>
                  <a:gd name="connsiteX3" fmla="*/ 366532 w 527651"/>
                  <a:gd name="connsiteY3" fmla="*/ 0 h 1014714"/>
                  <a:gd name="connsiteX0" fmla="*/ 0 w 552394"/>
                  <a:gd name="connsiteY0" fmla="*/ 1014714 h 1014714"/>
                  <a:gd name="connsiteX1" fmla="*/ 343382 w 552394"/>
                  <a:gd name="connsiteY1" fmla="*/ 459129 h 1014714"/>
                  <a:gd name="connsiteX2" fmla="*/ 545690 w 552394"/>
                  <a:gd name="connsiteY2" fmla="*/ 266217 h 1014714"/>
                  <a:gd name="connsiteX3" fmla="*/ 366532 w 552394"/>
                  <a:gd name="connsiteY3" fmla="*/ 0 h 1014714"/>
                  <a:gd name="connsiteX0" fmla="*/ 0 w 552394"/>
                  <a:gd name="connsiteY0" fmla="*/ 1014714 h 1014714"/>
                  <a:gd name="connsiteX1" fmla="*/ 343382 w 552394"/>
                  <a:gd name="connsiteY1" fmla="*/ 459129 h 1014714"/>
                  <a:gd name="connsiteX2" fmla="*/ 545690 w 552394"/>
                  <a:gd name="connsiteY2" fmla="*/ 266217 h 1014714"/>
                  <a:gd name="connsiteX3" fmla="*/ 366532 w 552394"/>
                  <a:gd name="connsiteY3" fmla="*/ 0 h 101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394" h="1014714">
                    <a:moveTo>
                      <a:pt x="0" y="1014714"/>
                    </a:moveTo>
                    <a:cubicBezTo>
                      <a:pt x="114461" y="829519"/>
                      <a:pt x="132102" y="644324"/>
                      <a:pt x="343382" y="459129"/>
                    </a:cubicBezTo>
                    <a:cubicBezTo>
                      <a:pt x="548277" y="341037"/>
                      <a:pt x="566706" y="319763"/>
                      <a:pt x="545690" y="266217"/>
                    </a:cubicBezTo>
                    <a:cubicBezTo>
                      <a:pt x="459674" y="48387"/>
                      <a:pt x="416689" y="88739"/>
                      <a:pt x="366532" y="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75868" y="5761503"/>
              <a:ext cx="4289679" cy="901193"/>
              <a:chOff x="701264" y="5761654"/>
              <a:chExt cx="4289679" cy="901193"/>
            </a:xfrm>
          </p:grpSpPr>
          <p:sp>
            <p:nvSpPr>
              <p:cNvPr id="42" name="Parallelogram 41"/>
              <p:cNvSpPr/>
              <p:nvPr/>
            </p:nvSpPr>
            <p:spPr>
              <a:xfrm>
                <a:off x="701264" y="5761654"/>
                <a:ext cx="4289679" cy="901193"/>
              </a:xfrm>
              <a:prstGeom prst="parallelogram">
                <a:avLst>
                  <a:gd name="adj" fmla="val 117000"/>
                </a:avLst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  <a:alpha val="43000"/>
                    </a:schemeClr>
                  </a:gs>
                  <a:gs pos="35000">
                    <a:schemeClr val="accent1">
                      <a:lumMod val="0"/>
                      <a:lumOff val="100000"/>
                      <a:alpha val="4600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1606611" y="5799259"/>
                <a:ext cx="2531535" cy="825982"/>
              </a:xfrm>
              <a:custGeom>
                <a:avLst/>
                <a:gdLst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3875 w 1882775"/>
                  <a:gd name="connsiteY13" fmla="*/ 377825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01700"/>
                  <a:gd name="connsiteX1" fmla="*/ 1270000 w 1882775"/>
                  <a:gd name="connsiteY1" fmla="*/ 0 h 901700"/>
                  <a:gd name="connsiteX2" fmla="*/ 508000 w 1882775"/>
                  <a:gd name="connsiteY2" fmla="*/ 73025 h 901700"/>
                  <a:gd name="connsiteX3" fmla="*/ 0 w 1882775"/>
                  <a:gd name="connsiteY3" fmla="*/ 606425 h 901700"/>
                  <a:gd name="connsiteX4" fmla="*/ 85725 w 1882775"/>
                  <a:gd name="connsiteY4" fmla="*/ 879475 h 901700"/>
                  <a:gd name="connsiteX5" fmla="*/ 860425 w 1882775"/>
                  <a:gd name="connsiteY5" fmla="*/ 825500 h 901700"/>
                  <a:gd name="connsiteX6" fmla="*/ 993775 w 1882775"/>
                  <a:gd name="connsiteY6" fmla="*/ 631825 h 901700"/>
                  <a:gd name="connsiteX7" fmla="*/ 1139825 w 1882775"/>
                  <a:gd name="connsiteY7" fmla="*/ 631825 h 901700"/>
                  <a:gd name="connsiteX8" fmla="*/ 1285875 w 1882775"/>
                  <a:gd name="connsiteY8" fmla="*/ 892175 h 901700"/>
                  <a:gd name="connsiteX9" fmla="*/ 1546225 w 1882775"/>
                  <a:gd name="connsiteY9" fmla="*/ 901700 h 901700"/>
                  <a:gd name="connsiteX10" fmla="*/ 1565275 w 1882775"/>
                  <a:gd name="connsiteY10" fmla="*/ 736600 h 901700"/>
                  <a:gd name="connsiteX11" fmla="*/ 1323975 w 1882775"/>
                  <a:gd name="connsiteY11" fmla="*/ 530225 h 901700"/>
                  <a:gd name="connsiteX12" fmla="*/ 1387475 w 1882775"/>
                  <a:gd name="connsiteY12" fmla="*/ 320675 h 901700"/>
                  <a:gd name="connsiteX13" fmla="*/ 1797050 w 1882775"/>
                  <a:gd name="connsiteY13" fmla="*/ 381000 h 901700"/>
                  <a:gd name="connsiteX14" fmla="*/ 1882775 w 1882775"/>
                  <a:gd name="connsiteY14" fmla="*/ 107950 h 901700"/>
                  <a:gd name="connsiteX0" fmla="*/ 1882775 w 1882775"/>
                  <a:gd name="connsiteY0" fmla="*/ 107950 h 912863"/>
                  <a:gd name="connsiteX1" fmla="*/ 1270000 w 1882775"/>
                  <a:gd name="connsiteY1" fmla="*/ 0 h 912863"/>
                  <a:gd name="connsiteX2" fmla="*/ 508000 w 1882775"/>
                  <a:gd name="connsiteY2" fmla="*/ 73025 h 912863"/>
                  <a:gd name="connsiteX3" fmla="*/ 0 w 1882775"/>
                  <a:gd name="connsiteY3" fmla="*/ 606425 h 912863"/>
                  <a:gd name="connsiteX4" fmla="*/ 85725 w 1882775"/>
                  <a:gd name="connsiteY4" fmla="*/ 879475 h 912863"/>
                  <a:gd name="connsiteX5" fmla="*/ 860425 w 1882775"/>
                  <a:gd name="connsiteY5" fmla="*/ 825500 h 912863"/>
                  <a:gd name="connsiteX6" fmla="*/ 993775 w 1882775"/>
                  <a:gd name="connsiteY6" fmla="*/ 631825 h 912863"/>
                  <a:gd name="connsiteX7" fmla="*/ 1139825 w 1882775"/>
                  <a:gd name="connsiteY7" fmla="*/ 631825 h 912863"/>
                  <a:gd name="connsiteX8" fmla="*/ 1285875 w 1882775"/>
                  <a:gd name="connsiteY8" fmla="*/ 892175 h 912863"/>
                  <a:gd name="connsiteX9" fmla="*/ 1546225 w 1882775"/>
                  <a:gd name="connsiteY9" fmla="*/ 901700 h 912863"/>
                  <a:gd name="connsiteX10" fmla="*/ 1565275 w 1882775"/>
                  <a:gd name="connsiteY10" fmla="*/ 736600 h 912863"/>
                  <a:gd name="connsiteX11" fmla="*/ 1323975 w 1882775"/>
                  <a:gd name="connsiteY11" fmla="*/ 530225 h 912863"/>
                  <a:gd name="connsiteX12" fmla="*/ 1387475 w 1882775"/>
                  <a:gd name="connsiteY12" fmla="*/ 320675 h 912863"/>
                  <a:gd name="connsiteX13" fmla="*/ 1797050 w 1882775"/>
                  <a:gd name="connsiteY13" fmla="*/ 381000 h 912863"/>
                  <a:gd name="connsiteX14" fmla="*/ 1882775 w 1882775"/>
                  <a:gd name="connsiteY14" fmla="*/ 107950 h 912863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860425 w 1882775"/>
                  <a:gd name="connsiteY5" fmla="*/ 825500 h 927939"/>
                  <a:gd name="connsiteX6" fmla="*/ 993775 w 1882775"/>
                  <a:gd name="connsiteY6" fmla="*/ 631825 h 927939"/>
                  <a:gd name="connsiteX7" fmla="*/ 1139825 w 1882775"/>
                  <a:gd name="connsiteY7" fmla="*/ 631825 h 927939"/>
                  <a:gd name="connsiteX8" fmla="*/ 1285875 w 1882775"/>
                  <a:gd name="connsiteY8" fmla="*/ 892175 h 927939"/>
                  <a:gd name="connsiteX9" fmla="*/ 1546225 w 1882775"/>
                  <a:gd name="connsiteY9" fmla="*/ 901700 h 927939"/>
                  <a:gd name="connsiteX10" fmla="*/ 1565275 w 1882775"/>
                  <a:gd name="connsiteY10" fmla="*/ 736600 h 927939"/>
                  <a:gd name="connsiteX11" fmla="*/ 1323975 w 1882775"/>
                  <a:gd name="connsiteY11" fmla="*/ 530225 h 927939"/>
                  <a:gd name="connsiteX12" fmla="*/ 1387475 w 1882775"/>
                  <a:gd name="connsiteY12" fmla="*/ 320675 h 927939"/>
                  <a:gd name="connsiteX13" fmla="*/ 1797050 w 1882775"/>
                  <a:gd name="connsiteY13" fmla="*/ 381000 h 927939"/>
                  <a:gd name="connsiteX14" fmla="*/ 1882775 w 1882775"/>
                  <a:gd name="connsiteY14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228600 w 1882775"/>
                  <a:gd name="connsiteY5" fmla="*/ 920750 h 927939"/>
                  <a:gd name="connsiteX6" fmla="*/ 860425 w 1882775"/>
                  <a:gd name="connsiteY6" fmla="*/ 825500 h 927939"/>
                  <a:gd name="connsiteX7" fmla="*/ 993775 w 1882775"/>
                  <a:gd name="connsiteY7" fmla="*/ 631825 h 927939"/>
                  <a:gd name="connsiteX8" fmla="*/ 1139825 w 1882775"/>
                  <a:gd name="connsiteY8" fmla="*/ 631825 h 927939"/>
                  <a:gd name="connsiteX9" fmla="*/ 1285875 w 1882775"/>
                  <a:gd name="connsiteY9" fmla="*/ 892175 h 927939"/>
                  <a:gd name="connsiteX10" fmla="*/ 1546225 w 1882775"/>
                  <a:gd name="connsiteY10" fmla="*/ 901700 h 927939"/>
                  <a:gd name="connsiteX11" fmla="*/ 1565275 w 1882775"/>
                  <a:gd name="connsiteY11" fmla="*/ 736600 h 927939"/>
                  <a:gd name="connsiteX12" fmla="*/ 1323975 w 1882775"/>
                  <a:gd name="connsiteY12" fmla="*/ 530225 h 927939"/>
                  <a:gd name="connsiteX13" fmla="*/ 1387475 w 1882775"/>
                  <a:gd name="connsiteY13" fmla="*/ 320675 h 927939"/>
                  <a:gd name="connsiteX14" fmla="*/ 1797050 w 1882775"/>
                  <a:gd name="connsiteY14" fmla="*/ 381000 h 927939"/>
                  <a:gd name="connsiteX15" fmla="*/ 1882775 w 1882775"/>
                  <a:gd name="connsiteY15" fmla="*/ 107950 h 927939"/>
                  <a:gd name="connsiteX0" fmla="*/ 1882775 w 1882775"/>
                  <a:gd name="connsiteY0" fmla="*/ 107950 h 927939"/>
                  <a:gd name="connsiteX1" fmla="*/ 1270000 w 1882775"/>
                  <a:gd name="connsiteY1" fmla="*/ 0 h 927939"/>
                  <a:gd name="connsiteX2" fmla="*/ 508000 w 1882775"/>
                  <a:gd name="connsiteY2" fmla="*/ 73025 h 927939"/>
                  <a:gd name="connsiteX3" fmla="*/ 0 w 1882775"/>
                  <a:gd name="connsiteY3" fmla="*/ 606425 h 927939"/>
                  <a:gd name="connsiteX4" fmla="*/ 85725 w 1882775"/>
                  <a:gd name="connsiteY4" fmla="*/ 879475 h 927939"/>
                  <a:gd name="connsiteX5" fmla="*/ 228600 w 1882775"/>
                  <a:gd name="connsiteY5" fmla="*/ 920750 h 927939"/>
                  <a:gd name="connsiteX6" fmla="*/ 860425 w 1882775"/>
                  <a:gd name="connsiteY6" fmla="*/ 825500 h 927939"/>
                  <a:gd name="connsiteX7" fmla="*/ 993775 w 1882775"/>
                  <a:gd name="connsiteY7" fmla="*/ 631825 h 927939"/>
                  <a:gd name="connsiteX8" fmla="*/ 1139825 w 1882775"/>
                  <a:gd name="connsiteY8" fmla="*/ 631825 h 927939"/>
                  <a:gd name="connsiteX9" fmla="*/ 1285875 w 1882775"/>
                  <a:gd name="connsiteY9" fmla="*/ 892175 h 927939"/>
                  <a:gd name="connsiteX10" fmla="*/ 1546225 w 1882775"/>
                  <a:gd name="connsiteY10" fmla="*/ 901700 h 927939"/>
                  <a:gd name="connsiteX11" fmla="*/ 1565275 w 1882775"/>
                  <a:gd name="connsiteY11" fmla="*/ 736600 h 927939"/>
                  <a:gd name="connsiteX12" fmla="*/ 1323975 w 1882775"/>
                  <a:gd name="connsiteY12" fmla="*/ 530225 h 927939"/>
                  <a:gd name="connsiteX13" fmla="*/ 1387475 w 1882775"/>
                  <a:gd name="connsiteY13" fmla="*/ 320675 h 927939"/>
                  <a:gd name="connsiteX14" fmla="*/ 1797050 w 1882775"/>
                  <a:gd name="connsiteY14" fmla="*/ 381000 h 927939"/>
                  <a:gd name="connsiteX15" fmla="*/ 1882775 w 1882775"/>
                  <a:gd name="connsiteY15" fmla="*/ 107950 h 927939"/>
                  <a:gd name="connsiteX0" fmla="*/ 1913976 w 1913976"/>
                  <a:gd name="connsiteY0" fmla="*/ 107950 h 927939"/>
                  <a:gd name="connsiteX1" fmla="*/ 1301201 w 1913976"/>
                  <a:gd name="connsiteY1" fmla="*/ 0 h 927939"/>
                  <a:gd name="connsiteX2" fmla="*/ 539201 w 1913976"/>
                  <a:gd name="connsiteY2" fmla="*/ 73025 h 927939"/>
                  <a:gd name="connsiteX3" fmla="*/ 31201 w 1913976"/>
                  <a:gd name="connsiteY3" fmla="*/ 606425 h 927939"/>
                  <a:gd name="connsiteX4" fmla="*/ 116926 w 1913976"/>
                  <a:gd name="connsiteY4" fmla="*/ 879475 h 927939"/>
                  <a:gd name="connsiteX5" fmla="*/ 259801 w 1913976"/>
                  <a:gd name="connsiteY5" fmla="*/ 920750 h 927939"/>
                  <a:gd name="connsiteX6" fmla="*/ 891626 w 1913976"/>
                  <a:gd name="connsiteY6" fmla="*/ 825500 h 927939"/>
                  <a:gd name="connsiteX7" fmla="*/ 1024976 w 1913976"/>
                  <a:gd name="connsiteY7" fmla="*/ 631825 h 927939"/>
                  <a:gd name="connsiteX8" fmla="*/ 1171026 w 1913976"/>
                  <a:gd name="connsiteY8" fmla="*/ 631825 h 927939"/>
                  <a:gd name="connsiteX9" fmla="*/ 1317076 w 1913976"/>
                  <a:gd name="connsiteY9" fmla="*/ 892175 h 927939"/>
                  <a:gd name="connsiteX10" fmla="*/ 1577426 w 1913976"/>
                  <a:gd name="connsiteY10" fmla="*/ 901700 h 927939"/>
                  <a:gd name="connsiteX11" fmla="*/ 1596476 w 1913976"/>
                  <a:gd name="connsiteY11" fmla="*/ 736600 h 927939"/>
                  <a:gd name="connsiteX12" fmla="*/ 1355176 w 1913976"/>
                  <a:gd name="connsiteY12" fmla="*/ 530225 h 927939"/>
                  <a:gd name="connsiteX13" fmla="*/ 1418676 w 1913976"/>
                  <a:gd name="connsiteY13" fmla="*/ 320675 h 927939"/>
                  <a:gd name="connsiteX14" fmla="*/ 1828251 w 1913976"/>
                  <a:gd name="connsiteY14" fmla="*/ 381000 h 927939"/>
                  <a:gd name="connsiteX15" fmla="*/ 1913976 w 1913976"/>
                  <a:gd name="connsiteY15" fmla="*/ 107950 h 927939"/>
                  <a:gd name="connsiteX0" fmla="*/ 1913976 w 1913976"/>
                  <a:gd name="connsiteY0" fmla="*/ 107950 h 927939"/>
                  <a:gd name="connsiteX1" fmla="*/ 1301201 w 1913976"/>
                  <a:gd name="connsiteY1" fmla="*/ 0 h 927939"/>
                  <a:gd name="connsiteX2" fmla="*/ 539201 w 1913976"/>
                  <a:gd name="connsiteY2" fmla="*/ 73025 h 927939"/>
                  <a:gd name="connsiteX3" fmla="*/ 31201 w 1913976"/>
                  <a:gd name="connsiteY3" fmla="*/ 606425 h 927939"/>
                  <a:gd name="connsiteX4" fmla="*/ 116926 w 1913976"/>
                  <a:gd name="connsiteY4" fmla="*/ 879475 h 927939"/>
                  <a:gd name="connsiteX5" fmla="*/ 259801 w 1913976"/>
                  <a:gd name="connsiteY5" fmla="*/ 920750 h 927939"/>
                  <a:gd name="connsiteX6" fmla="*/ 891626 w 1913976"/>
                  <a:gd name="connsiteY6" fmla="*/ 825500 h 927939"/>
                  <a:gd name="connsiteX7" fmla="*/ 1024976 w 1913976"/>
                  <a:gd name="connsiteY7" fmla="*/ 631825 h 927939"/>
                  <a:gd name="connsiteX8" fmla="*/ 1171026 w 1913976"/>
                  <a:gd name="connsiteY8" fmla="*/ 631825 h 927939"/>
                  <a:gd name="connsiteX9" fmla="*/ 1317076 w 1913976"/>
                  <a:gd name="connsiteY9" fmla="*/ 892175 h 927939"/>
                  <a:gd name="connsiteX10" fmla="*/ 1577426 w 1913976"/>
                  <a:gd name="connsiteY10" fmla="*/ 901700 h 927939"/>
                  <a:gd name="connsiteX11" fmla="*/ 1596476 w 1913976"/>
                  <a:gd name="connsiteY11" fmla="*/ 736600 h 927939"/>
                  <a:gd name="connsiteX12" fmla="*/ 1355176 w 1913976"/>
                  <a:gd name="connsiteY12" fmla="*/ 530225 h 927939"/>
                  <a:gd name="connsiteX13" fmla="*/ 1418676 w 1913976"/>
                  <a:gd name="connsiteY13" fmla="*/ 320675 h 927939"/>
                  <a:gd name="connsiteX14" fmla="*/ 1828251 w 1913976"/>
                  <a:gd name="connsiteY14" fmla="*/ 381000 h 927939"/>
                  <a:gd name="connsiteX15" fmla="*/ 1913976 w 1913976"/>
                  <a:gd name="connsiteY15" fmla="*/ 107950 h 927939"/>
                  <a:gd name="connsiteX0" fmla="*/ 1913976 w 1913976"/>
                  <a:gd name="connsiteY0" fmla="*/ 107950 h 927939"/>
                  <a:gd name="connsiteX1" fmla="*/ 1301201 w 1913976"/>
                  <a:gd name="connsiteY1" fmla="*/ 0 h 927939"/>
                  <a:gd name="connsiteX2" fmla="*/ 539201 w 1913976"/>
                  <a:gd name="connsiteY2" fmla="*/ 73025 h 927939"/>
                  <a:gd name="connsiteX3" fmla="*/ 31201 w 1913976"/>
                  <a:gd name="connsiteY3" fmla="*/ 606425 h 927939"/>
                  <a:gd name="connsiteX4" fmla="*/ 116926 w 1913976"/>
                  <a:gd name="connsiteY4" fmla="*/ 879475 h 927939"/>
                  <a:gd name="connsiteX5" fmla="*/ 259801 w 1913976"/>
                  <a:gd name="connsiteY5" fmla="*/ 920750 h 927939"/>
                  <a:gd name="connsiteX6" fmla="*/ 891626 w 1913976"/>
                  <a:gd name="connsiteY6" fmla="*/ 825500 h 927939"/>
                  <a:gd name="connsiteX7" fmla="*/ 1024976 w 1913976"/>
                  <a:gd name="connsiteY7" fmla="*/ 631825 h 927939"/>
                  <a:gd name="connsiteX8" fmla="*/ 1171026 w 1913976"/>
                  <a:gd name="connsiteY8" fmla="*/ 631825 h 927939"/>
                  <a:gd name="connsiteX9" fmla="*/ 1317076 w 1913976"/>
                  <a:gd name="connsiteY9" fmla="*/ 892175 h 927939"/>
                  <a:gd name="connsiteX10" fmla="*/ 1577426 w 1913976"/>
                  <a:gd name="connsiteY10" fmla="*/ 901700 h 927939"/>
                  <a:gd name="connsiteX11" fmla="*/ 1596476 w 1913976"/>
                  <a:gd name="connsiteY11" fmla="*/ 736600 h 927939"/>
                  <a:gd name="connsiteX12" fmla="*/ 1355176 w 1913976"/>
                  <a:gd name="connsiteY12" fmla="*/ 530225 h 927939"/>
                  <a:gd name="connsiteX13" fmla="*/ 1418676 w 1913976"/>
                  <a:gd name="connsiteY13" fmla="*/ 320675 h 927939"/>
                  <a:gd name="connsiteX14" fmla="*/ 1828251 w 1913976"/>
                  <a:gd name="connsiteY14" fmla="*/ 381000 h 927939"/>
                  <a:gd name="connsiteX15" fmla="*/ 1913976 w 1913976"/>
                  <a:gd name="connsiteY15" fmla="*/ 107950 h 927939"/>
                  <a:gd name="connsiteX0" fmla="*/ 1913976 w 1913976"/>
                  <a:gd name="connsiteY0" fmla="*/ 111218 h 931207"/>
                  <a:gd name="connsiteX1" fmla="*/ 1301201 w 1913976"/>
                  <a:gd name="connsiteY1" fmla="*/ 3268 h 931207"/>
                  <a:gd name="connsiteX2" fmla="*/ 539201 w 1913976"/>
                  <a:gd name="connsiteY2" fmla="*/ 76293 h 931207"/>
                  <a:gd name="connsiteX3" fmla="*/ 31201 w 1913976"/>
                  <a:gd name="connsiteY3" fmla="*/ 609693 h 931207"/>
                  <a:gd name="connsiteX4" fmla="*/ 116926 w 1913976"/>
                  <a:gd name="connsiteY4" fmla="*/ 882743 h 931207"/>
                  <a:gd name="connsiteX5" fmla="*/ 259801 w 1913976"/>
                  <a:gd name="connsiteY5" fmla="*/ 924018 h 931207"/>
                  <a:gd name="connsiteX6" fmla="*/ 891626 w 1913976"/>
                  <a:gd name="connsiteY6" fmla="*/ 828768 h 931207"/>
                  <a:gd name="connsiteX7" fmla="*/ 1024976 w 1913976"/>
                  <a:gd name="connsiteY7" fmla="*/ 635093 h 931207"/>
                  <a:gd name="connsiteX8" fmla="*/ 1171026 w 1913976"/>
                  <a:gd name="connsiteY8" fmla="*/ 635093 h 931207"/>
                  <a:gd name="connsiteX9" fmla="*/ 1317076 w 1913976"/>
                  <a:gd name="connsiteY9" fmla="*/ 895443 h 931207"/>
                  <a:gd name="connsiteX10" fmla="*/ 1577426 w 1913976"/>
                  <a:gd name="connsiteY10" fmla="*/ 904968 h 931207"/>
                  <a:gd name="connsiteX11" fmla="*/ 1596476 w 1913976"/>
                  <a:gd name="connsiteY11" fmla="*/ 739868 h 931207"/>
                  <a:gd name="connsiteX12" fmla="*/ 1355176 w 1913976"/>
                  <a:gd name="connsiteY12" fmla="*/ 533493 h 931207"/>
                  <a:gd name="connsiteX13" fmla="*/ 1418676 w 1913976"/>
                  <a:gd name="connsiteY13" fmla="*/ 323943 h 931207"/>
                  <a:gd name="connsiteX14" fmla="*/ 1828251 w 1913976"/>
                  <a:gd name="connsiteY14" fmla="*/ 384268 h 931207"/>
                  <a:gd name="connsiteX15" fmla="*/ 1913976 w 1913976"/>
                  <a:gd name="connsiteY15" fmla="*/ 111218 h 931207"/>
                  <a:gd name="connsiteX0" fmla="*/ 1913976 w 1913976"/>
                  <a:gd name="connsiteY0" fmla="*/ 111218 h 931207"/>
                  <a:gd name="connsiteX1" fmla="*/ 1301201 w 1913976"/>
                  <a:gd name="connsiteY1" fmla="*/ 3268 h 931207"/>
                  <a:gd name="connsiteX2" fmla="*/ 539201 w 1913976"/>
                  <a:gd name="connsiteY2" fmla="*/ 76293 h 931207"/>
                  <a:gd name="connsiteX3" fmla="*/ 31201 w 1913976"/>
                  <a:gd name="connsiteY3" fmla="*/ 609693 h 931207"/>
                  <a:gd name="connsiteX4" fmla="*/ 116926 w 1913976"/>
                  <a:gd name="connsiteY4" fmla="*/ 882743 h 931207"/>
                  <a:gd name="connsiteX5" fmla="*/ 259801 w 1913976"/>
                  <a:gd name="connsiteY5" fmla="*/ 924018 h 931207"/>
                  <a:gd name="connsiteX6" fmla="*/ 891626 w 1913976"/>
                  <a:gd name="connsiteY6" fmla="*/ 828768 h 931207"/>
                  <a:gd name="connsiteX7" fmla="*/ 1024976 w 1913976"/>
                  <a:gd name="connsiteY7" fmla="*/ 635093 h 931207"/>
                  <a:gd name="connsiteX8" fmla="*/ 1171026 w 1913976"/>
                  <a:gd name="connsiteY8" fmla="*/ 635093 h 931207"/>
                  <a:gd name="connsiteX9" fmla="*/ 1317076 w 1913976"/>
                  <a:gd name="connsiteY9" fmla="*/ 895443 h 931207"/>
                  <a:gd name="connsiteX10" fmla="*/ 1577426 w 1913976"/>
                  <a:gd name="connsiteY10" fmla="*/ 904968 h 931207"/>
                  <a:gd name="connsiteX11" fmla="*/ 1596476 w 1913976"/>
                  <a:gd name="connsiteY11" fmla="*/ 739868 h 931207"/>
                  <a:gd name="connsiteX12" fmla="*/ 1355176 w 1913976"/>
                  <a:gd name="connsiteY12" fmla="*/ 533493 h 931207"/>
                  <a:gd name="connsiteX13" fmla="*/ 1418676 w 1913976"/>
                  <a:gd name="connsiteY13" fmla="*/ 323943 h 931207"/>
                  <a:gd name="connsiteX14" fmla="*/ 1828251 w 1913976"/>
                  <a:gd name="connsiteY14" fmla="*/ 384268 h 931207"/>
                  <a:gd name="connsiteX15" fmla="*/ 1913976 w 1913976"/>
                  <a:gd name="connsiteY15" fmla="*/ 111218 h 931207"/>
                  <a:gd name="connsiteX0" fmla="*/ 1913976 w 1961657"/>
                  <a:gd name="connsiteY0" fmla="*/ 111218 h 931207"/>
                  <a:gd name="connsiteX1" fmla="*/ 1301201 w 1961657"/>
                  <a:gd name="connsiteY1" fmla="*/ 3268 h 931207"/>
                  <a:gd name="connsiteX2" fmla="*/ 539201 w 1961657"/>
                  <a:gd name="connsiteY2" fmla="*/ 76293 h 931207"/>
                  <a:gd name="connsiteX3" fmla="*/ 31201 w 1961657"/>
                  <a:gd name="connsiteY3" fmla="*/ 609693 h 931207"/>
                  <a:gd name="connsiteX4" fmla="*/ 116926 w 1961657"/>
                  <a:gd name="connsiteY4" fmla="*/ 882743 h 931207"/>
                  <a:gd name="connsiteX5" fmla="*/ 259801 w 1961657"/>
                  <a:gd name="connsiteY5" fmla="*/ 924018 h 931207"/>
                  <a:gd name="connsiteX6" fmla="*/ 891626 w 1961657"/>
                  <a:gd name="connsiteY6" fmla="*/ 828768 h 931207"/>
                  <a:gd name="connsiteX7" fmla="*/ 1024976 w 1961657"/>
                  <a:gd name="connsiteY7" fmla="*/ 635093 h 931207"/>
                  <a:gd name="connsiteX8" fmla="*/ 1171026 w 1961657"/>
                  <a:gd name="connsiteY8" fmla="*/ 635093 h 931207"/>
                  <a:gd name="connsiteX9" fmla="*/ 1317076 w 1961657"/>
                  <a:gd name="connsiteY9" fmla="*/ 895443 h 931207"/>
                  <a:gd name="connsiteX10" fmla="*/ 1577426 w 1961657"/>
                  <a:gd name="connsiteY10" fmla="*/ 904968 h 931207"/>
                  <a:gd name="connsiteX11" fmla="*/ 1596476 w 1961657"/>
                  <a:gd name="connsiteY11" fmla="*/ 739868 h 931207"/>
                  <a:gd name="connsiteX12" fmla="*/ 1355176 w 1961657"/>
                  <a:gd name="connsiteY12" fmla="*/ 533493 h 931207"/>
                  <a:gd name="connsiteX13" fmla="*/ 1418676 w 1961657"/>
                  <a:gd name="connsiteY13" fmla="*/ 323943 h 931207"/>
                  <a:gd name="connsiteX14" fmla="*/ 1828251 w 1961657"/>
                  <a:gd name="connsiteY14" fmla="*/ 384268 h 931207"/>
                  <a:gd name="connsiteX15" fmla="*/ 1913976 w 1961657"/>
                  <a:gd name="connsiteY15" fmla="*/ 111218 h 931207"/>
                  <a:gd name="connsiteX0" fmla="*/ 1913976 w 1961657"/>
                  <a:gd name="connsiteY0" fmla="*/ 111218 h 931207"/>
                  <a:gd name="connsiteX1" fmla="*/ 1301201 w 1961657"/>
                  <a:gd name="connsiteY1" fmla="*/ 3268 h 931207"/>
                  <a:gd name="connsiteX2" fmla="*/ 539201 w 1961657"/>
                  <a:gd name="connsiteY2" fmla="*/ 76293 h 931207"/>
                  <a:gd name="connsiteX3" fmla="*/ 31201 w 1961657"/>
                  <a:gd name="connsiteY3" fmla="*/ 609693 h 931207"/>
                  <a:gd name="connsiteX4" fmla="*/ 116926 w 1961657"/>
                  <a:gd name="connsiteY4" fmla="*/ 882743 h 931207"/>
                  <a:gd name="connsiteX5" fmla="*/ 259801 w 1961657"/>
                  <a:gd name="connsiteY5" fmla="*/ 924018 h 931207"/>
                  <a:gd name="connsiteX6" fmla="*/ 891626 w 1961657"/>
                  <a:gd name="connsiteY6" fmla="*/ 828768 h 931207"/>
                  <a:gd name="connsiteX7" fmla="*/ 1024976 w 1961657"/>
                  <a:gd name="connsiteY7" fmla="*/ 635093 h 931207"/>
                  <a:gd name="connsiteX8" fmla="*/ 1171026 w 1961657"/>
                  <a:gd name="connsiteY8" fmla="*/ 635093 h 931207"/>
                  <a:gd name="connsiteX9" fmla="*/ 1317076 w 1961657"/>
                  <a:gd name="connsiteY9" fmla="*/ 895443 h 931207"/>
                  <a:gd name="connsiteX10" fmla="*/ 1577426 w 1961657"/>
                  <a:gd name="connsiteY10" fmla="*/ 904968 h 931207"/>
                  <a:gd name="connsiteX11" fmla="*/ 1596476 w 1961657"/>
                  <a:gd name="connsiteY11" fmla="*/ 739868 h 931207"/>
                  <a:gd name="connsiteX12" fmla="*/ 1355176 w 1961657"/>
                  <a:gd name="connsiteY12" fmla="*/ 533493 h 931207"/>
                  <a:gd name="connsiteX13" fmla="*/ 1418676 w 1961657"/>
                  <a:gd name="connsiteY13" fmla="*/ 323943 h 931207"/>
                  <a:gd name="connsiteX14" fmla="*/ 1828251 w 1961657"/>
                  <a:gd name="connsiteY14" fmla="*/ 384268 h 931207"/>
                  <a:gd name="connsiteX15" fmla="*/ 1913976 w 1961657"/>
                  <a:gd name="connsiteY15" fmla="*/ 111218 h 93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61657" h="931207">
                    <a:moveTo>
                      <a:pt x="1913976" y="111218"/>
                    </a:moveTo>
                    <a:cubicBezTo>
                      <a:pt x="1728768" y="30785"/>
                      <a:pt x="1537209" y="10676"/>
                      <a:pt x="1301201" y="3268"/>
                    </a:cubicBezTo>
                    <a:cubicBezTo>
                      <a:pt x="1037676" y="-10490"/>
                      <a:pt x="793201" y="20201"/>
                      <a:pt x="539201" y="76293"/>
                    </a:cubicBezTo>
                    <a:cubicBezTo>
                      <a:pt x="315893" y="200118"/>
                      <a:pt x="200534" y="431893"/>
                      <a:pt x="31201" y="609693"/>
                    </a:cubicBezTo>
                    <a:cubicBezTo>
                      <a:pt x="-19599" y="703885"/>
                      <a:pt x="-19599" y="798076"/>
                      <a:pt x="116926" y="882743"/>
                    </a:cubicBezTo>
                    <a:cubicBezTo>
                      <a:pt x="170901" y="925605"/>
                      <a:pt x="130684" y="933014"/>
                      <a:pt x="259801" y="924018"/>
                    </a:cubicBezTo>
                    <a:cubicBezTo>
                      <a:pt x="388918" y="915022"/>
                      <a:pt x="779972" y="867397"/>
                      <a:pt x="891626" y="828768"/>
                    </a:cubicBezTo>
                    <a:cubicBezTo>
                      <a:pt x="1015451" y="786435"/>
                      <a:pt x="932901" y="680601"/>
                      <a:pt x="1024976" y="635093"/>
                    </a:cubicBezTo>
                    <a:cubicBezTo>
                      <a:pt x="1080009" y="584293"/>
                      <a:pt x="1122343" y="606518"/>
                      <a:pt x="1171026" y="635093"/>
                    </a:cubicBezTo>
                    <a:cubicBezTo>
                      <a:pt x="1251459" y="712351"/>
                      <a:pt x="1227118" y="827710"/>
                      <a:pt x="1317076" y="895443"/>
                    </a:cubicBezTo>
                    <a:cubicBezTo>
                      <a:pt x="1391159" y="949418"/>
                      <a:pt x="1487468" y="933543"/>
                      <a:pt x="1577426" y="904968"/>
                    </a:cubicBezTo>
                    <a:cubicBezTo>
                      <a:pt x="1650451" y="872160"/>
                      <a:pt x="1659976" y="817126"/>
                      <a:pt x="1596476" y="739868"/>
                    </a:cubicBezTo>
                    <a:cubicBezTo>
                      <a:pt x="1582718" y="655201"/>
                      <a:pt x="1353059" y="649910"/>
                      <a:pt x="1355176" y="533493"/>
                    </a:cubicBezTo>
                    <a:cubicBezTo>
                      <a:pt x="1439843" y="463643"/>
                      <a:pt x="1267334" y="387443"/>
                      <a:pt x="1418676" y="323943"/>
                    </a:cubicBezTo>
                    <a:cubicBezTo>
                      <a:pt x="1548851" y="286901"/>
                      <a:pt x="1682201" y="443535"/>
                      <a:pt x="1828251" y="384268"/>
                    </a:cubicBezTo>
                    <a:cubicBezTo>
                      <a:pt x="1933026" y="309126"/>
                      <a:pt x="2018751" y="176835"/>
                      <a:pt x="1913976" y="111218"/>
                    </a:cubicBezTo>
                    <a:close/>
                  </a:path>
                </a:pathLst>
              </a:custGeom>
              <a:solidFill>
                <a:schemeClr val="accent1">
                  <a:alpha val="0"/>
                </a:schemeClr>
              </a:solidFill>
              <a:ln w="22225">
                <a:solidFill>
                  <a:srgbClr val="FF0000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5121281" y="1375015"/>
              <a:ext cx="3635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Current species </a:t>
              </a:r>
              <a:r>
                <a:rPr lang="en-US" sz="2400" dirty="0"/>
                <a:t>d</a:t>
              </a:r>
              <a:r>
                <a:rPr lang="en-US" sz="2400" dirty="0" smtClean="0"/>
                <a:t>istribution</a:t>
              </a:r>
              <a:endParaRPr lang="en-US" sz="2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061892" y="2512183"/>
              <a:ext cx="1753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Climate data</a:t>
              </a:r>
              <a:endParaRPr lang="en-US" sz="2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56015" y="3664859"/>
              <a:ext cx="27656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Bioclimatic envelope</a:t>
              </a:r>
              <a:endParaRPr lang="en-US" sz="2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38987" y="4819923"/>
              <a:ext cx="2599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Climate predictions</a:t>
              </a:r>
              <a:endParaRPr lang="en-US" sz="2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72664" y="5964879"/>
              <a:ext cx="31323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Predicted species </a:t>
              </a:r>
              <a:r>
                <a:rPr lang="en-US" sz="2400" dirty="0"/>
                <a:t>r</a:t>
              </a:r>
              <a:r>
                <a:rPr lang="en-US" sz="2400" dirty="0" smtClean="0"/>
                <a:t>ange</a:t>
              </a:r>
              <a:endParaRPr lang="en-US" sz="2400" dirty="0"/>
            </a:p>
          </p:txBody>
        </p:sp>
        <p:sp>
          <p:nvSpPr>
            <p:cNvPr id="50" name="Down Arrow 49"/>
            <p:cNvSpPr/>
            <p:nvPr/>
          </p:nvSpPr>
          <p:spPr>
            <a:xfrm>
              <a:off x="6807255" y="1741582"/>
              <a:ext cx="263212" cy="770601"/>
            </a:xfrm>
            <a:prstGeom prst="downArrow">
              <a:avLst>
                <a:gd name="adj1" fmla="val 27174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Down Arrow 50"/>
            <p:cNvSpPr/>
            <p:nvPr/>
          </p:nvSpPr>
          <p:spPr>
            <a:xfrm>
              <a:off x="6807255" y="2907356"/>
              <a:ext cx="263212" cy="770601"/>
            </a:xfrm>
            <a:prstGeom prst="downArrow">
              <a:avLst>
                <a:gd name="adj1" fmla="val 27174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Down Arrow 51"/>
            <p:cNvSpPr/>
            <p:nvPr/>
          </p:nvSpPr>
          <p:spPr>
            <a:xfrm>
              <a:off x="6807255" y="4046934"/>
              <a:ext cx="263212" cy="770601"/>
            </a:xfrm>
            <a:prstGeom prst="downArrow">
              <a:avLst>
                <a:gd name="adj1" fmla="val 27174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6812542" y="5229420"/>
              <a:ext cx="263212" cy="770601"/>
            </a:xfrm>
            <a:prstGeom prst="downArrow">
              <a:avLst>
                <a:gd name="adj1" fmla="val 27174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Oval 54"/>
            <p:cNvSpPr/>
            <p:nvPr/>
          </p:nvSpPr>
          <p:spPr>
            <a:xfrm>
              <a:off x="2634972" y="1460737"/>
              <a:ext cx="123914" cy="1239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0" y="6150114"/>
            <a:ext cx="246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Pearson &amp; Dawson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2003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11676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odels fail to predict elevation shifts 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10" y="1822385"/>
            <a:ext cx="9184119" cy="44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53110" y="1388245"/>
            <a:ext cx="4325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Latitudinal Range Shifts</a:t>
            </a:r>
            <a:endParaRPr lang="en-GB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08124" y="1388244"/>
            <a:ext cx="4325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Elevational Range Shifts</a:t>
            </a:r>
            <a:endParaRPr lang="en-GB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420927"/>
            <a:ext cx="2462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Chen 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2011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35454" y="2280834"/>
            <a:ext cx="369972" cy="3699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330952" y="2779416"/>
            <a:ext cx="369972" cy="36997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sosceles Triangle 2"/>
          <p:cNvSpPr/>
          <p:nvPr/>
        </p:nvSpPr>
        <p:spPr>
          <a:xfrm>
            <a:off x="330634" y="3296948"/>
            <a:ext cx="370607" cy="319489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sosceles Triangle 11"/>
          <p:cNvSpPr/>
          <p:nvPr/>
        </p:nvSpPr>
        <p:spPr>
          <a:xfrm>
            <a:off x="330316" y="3786746"/>
            <a:ext cx="370607" cy="319489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30315" y="4282902"/>
            <a:ext cx="370607" cy="319489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97336" y="2239255"/>
            <a:ext cx="162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Birds</a:t>
            </a:r>
            <a:endParaRPr lang="en-GB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95497" y="3224675"/>
            <a:ext cx="162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Mammals</a:t>
            </a:r>
            <a:endParaRPr lang="en-GB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5375" y="2728802"/>
            <a:ext cx="1756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Arthropods</a:t>
            </a:r>
            <a:endParaRPr lang="en-GB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05426" y="3717256"/>
            <a:ext cx="1756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Molluscs</a:t>
            </a:r>
            <a:endParaRPr lang="en-GB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16728" y="4216369"/>
            <a:ext cx="1756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Plants</a:t>
            </a:r>
            <a:endParaRPr lang="en-GB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13142" y="4723349"/>
            <a:ext cx="1756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Herptiles</a:t>
            </a: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326728" y="4772700"/>
            <a:ext cx="370608" cy="3706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 rot="2700000">
            <a:off x="368030" y="5409219"/>
            <a:ext cx="289481" cy="2894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703133" y="5322363"/>
            <a:ext cx="1756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Fish</a:t>
            </a:r>
            <a:endParaRPr lang="en-GB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713142" y="1376726"/>
            <a:ext cx="2053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Mean range shift ± 1 S.E.</a:t>
            </a:r>
            <a:endParaRPr lang="en-GB" sz="24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54095" y="1551199"/>
            <a:ext cx="34677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4094" y="2033558"/>
            <a:ext cx="34677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27484" y="1550889"/>
            <a:ext cx="0" cy="482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9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/>
          <p:cNvSpPr/>
          <p:nvPr/>
        </p:nvSpPr>
        <p:spPr>
          <a:xfrm rot="4260000" flipH="1" flipV="1">
            <a:off x="4392896" y="316408"/>
            <a:ext cx="655970" cy="6239030"/>
          </a:xfrm>
          <a:prstGeom prst="triangle">
            <a:avLst>
              <a:gd name="adj" fmla="val 39709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Nutrient Availability</a:t>
            </a:r>
            <a:endParaRPr lang="en-GB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sosceles Triangle 1"/>
          <p:cNvSpPr/>
          <p:nvPr/>
        </p:nvSpPr>
        <p:spPr>
          <a:xfrm rot="595283">
            <a:off x="1236756" y="2039152"/>
            <a:ext cx="13130119" cy="6409922"/>
          </a:xfrm>
          <a:prstGeom prst="triangle">
            <a:avLst>
              <a:gd name="adj" fmla="val 88825"/>
            </a:avLst>
          </a:prstGeom>
          <a:solidFill>
            <a:srgbClr val="A07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938" y="1331758"/>
            <a:ext cx="116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4239273">
            <a:off x="4882842" y="2006016"/>
            <a:ext cx="715809" cy="621637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Herbivory</a:t>
            </a:r>
            <a:endParaRPr lang="en-GB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 rot="4260000">
            <a:off x="5438828" y="-123807"/>
            <a:ext cx="715809" cy="8074713"/>
          </a:xfrm>
          <a:prstGeom prst="triangle">
            <a:avLst>
              <a:gd name="adj" fmla="val 4173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Competitive Interactions</a:t>
            </a:r>
            <a:endParaRPr lang="en-GB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4260000">
            <a:off x="8076075" y="1518054"/>
            <a:ext cx="2177143" cy="2540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280" y="1068207"/>
            <a:ext cx="3901334" cy="3963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73490" y="3218220"/>
            <a:ext cx="418046" cy="12038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3502" y="1331758"/>
            <a:ext cx="122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677631" y="1634334"/>
            <a:ext cx="6065871" cy="41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86377" y="1086704"/>
            <a:ext cx="345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Elevation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895621" y="3050033"/>
            <a:ext cx="50800" cy="1492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-4122057" y="6757649"/>
            <a:ext cx="8490857" cy="2191657"/>
          </a:xfrm>
          <a:prstGeom prst="rect">
            <a:avLst/>
          </a:prstGeom>
          <a:solidFill>
            <a:srgbClr val="A07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9527451" y="6103936"/>
            <a:ext cx="266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Whitaker </a:t>
            </a:r>
            <a:r>
              <a:rPr lang="en-US" sz="2000" i="1" dirty="0" smtClean="0">
                <a:solidFill>
                  <a:schemeClr val="bg1"/>
                </a:solidFill>
              </a:rPr>
              <a:t>et al.</a:t>
            </a:r>
            <a:r>
              <a:rPr lang="en-US" sz="2000" dirty="0" smtClean="0">
                <a:solidFill>
                  <a:schemeClr val="bg1"/>
                </a:solidFill>
              </a:rPr>
              <a:t> 2014,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Nottingham </a:t>
            </a:r>
            <a:r>
              <a:rPr lang="en-US" sz="2000" i="1" dirty="0" smtClean="0">
                <a:solidFill>
                  <a:schemeClr val="bg1"/>
                </a:solidFill>
              </a:rPr>
              <a:t>et al.</a:t>
            </a:r>
            <a:r>
              <a:rPr lang="en-US" sz="2000" dirty="0" smtClean="0">
                <a:solidFill>
                  <a:schemeClr val="bg1"/>
                </a:solidFill>
              </a:rPr>
              <a:t> 2015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5938" y="0"/>
            <a:ext cx="13504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Other variables change with elevation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11383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Species differ in their climate sensitivity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19" y="1052944"/>
            <a:ext cx="7878762" cy="555080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4051300" y="5568020"/>
            <a:ext cx="352586" cy="533400"/>
          </a:xfrm>
          <a:prstGeom prst="downArrow">
            <a:avLst>
              <a:gd name="adj1" fmla="val 29487"/>
              <a:gd name="adj2" fmla="val 47436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 rot="10800000">
            <a:off x="7632700" y="2354246"/>
            <a:ext cx="352586" cy="533400"/>
          </a:xfrm>
          <a:prstGeom prst="downArrow">
            <a:avLst>
              <a:gd name="adj1" fmla="val 29487"/>
              <a:gd name="adj2" fmla="val 47436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0" y="6101420"/>
            <a:ext cx="2462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from: </a:t>
            </a:r>
          </a:p>
          <a:p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Feeley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2011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0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5938" y="0"/>
            <a:ext cx="846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5938" y="1233488"/>
            <a:ext cx="107834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Do competition variables explain variation in plant stress variables?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Should competition effects be included in future range shift models?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Do species differ in their sensitivity to variation in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elevationally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dependent environmental variables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Should each species be treated separately in future models?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72" y="1233488"/>
            <a:ext cx="4483491" cy="53180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938" y="0"/>
            <a:ext cx="846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Study site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r="6096"/>
          <a:stretch/>
        </p:blipFill>
        <p:spPr>
          <a:xfrm>
            <a:off x="592282" y="1233488"/>
            <a:ext cx="5524454" cy="5409976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 rot="2700000">
            <a:off x="3817884" y="3911599"/>
            <a:ext cx="265166" cy="265327"/>
          </a:xfrm>
          <a:prstGeom prst="mathPlus">
            <a:avLst>
              <a:gd name="adj1" fmla="val 7267"/>
            </a:avLst>
          </a:prstGeom>
          <a:solidFill>
            <a:srgbClr val="EE2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5015361"/>
            <a:ext cx="1404552" cy="523220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glow rad="469900">
                    <a:schemeClr val="bg1">
                      <a:lumMod val="95000"/>
                      <a:alpha val="72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3200 m</a:t>
            </a:r>
            <a:endParaRPr lang="en-US" sz="1600" b="1" dirty="0">
              <a:effectLst>
                <a:glow rad="469900">
                  <a:schemeClr val="bg1">
                    <a:lumMod val="95000"/>
                    <a:alpha val="72000"/>
                  </a:schemeClr>
                </a:glo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25193" y="1612176"/>
            <a:ext cx="1204176" cy="523220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glow rad="469900">
                    <a:schemeClr val="bg1">
                      <a:lumMod val="95000"/>
                      <a:alpha val="72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400 m</a:t>
            </a:r>
            <a:endParaRPr lang="en-US" sz="1600" b="1" dirty="0">
              <a:effectLst>
                <a:glow rad="469900">
                  <a:schemeClr val="bg1">
                    <a:lumMod val="95000"/>
                    <a:alpha val="72000"/>
                  </a:schemeClr>
                </a:glo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682614" y="2798768"/>
            <a:ext cx="276397" cy="276397"/>
          </a:xfrm>
          <a:prstGeom prst="ellipse">
            <a:avLst/>
          </a:prstGeom>
          <a:solidFill>
            <a:srgbClr val="EB2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36299" y="2706135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lot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7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34" y="5247871"/>
            <a:ext cx="984000" cy="147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37" y="5238659"/>
            <a:ext cx="984000" cy="147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938" y="0"/>
            <a:ext cx="8467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Study species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5938" y="911192"/>
            <a:ext cx="11160125" cy="0"/>
          </a:xfrm>
          <a:prstGeom prst="line">
            <a:avLst/>
          </a:prstGeom>
          <a:ln w="8890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925" y="1052944"/>
            <a:ext cx="7749998" cy="348664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5938" y="1393325"/>
            <a:ext cx="2686237" cy="1755299"/>
            <a:chOff x="515938" y="1591445"/>
            <a:chExt cx="2686237" cy="1755299"/>
          </a:xfrm>
        </p:grpSpPr>
        <p:sp>
          <p:nvSpPr>
            <p:cNvPr id="18" name="Rectangle 17"/>
            <p:cNvSpPr/>
            <p:nvPr/>
          </p:nvSpPr>
          <p:spPr>
            <a:xfrm>
              <a:off x="515938" y="1696278"/>
              <a:ext cx="252000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5938" y="2162433"/>
              <a:ext cx="252000" cy="252000"/>
            </a:xfrm>
            <a:prstGeom prst="ellipse">
              <a:avLst/>
            </a:prstGeom>
            <a:solidFill>
              <a:srgbClr val="619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15938" y="2628588"/>
              <a:ext cx="252000" cy="252000"/>
            </a:xfrm>
            <a:prstGeom prst="ellipse">
              <a:avLst/>
            </a:prstGeom>
            <a:solidFill>
              <a:srgbClr val="00B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15938" y="3094743"/>
              <a:ext cx="252000" cy="252000"/>
            </a:xfrm>
            <a:prstGeom prst="ellipse">
              <a:avLst/>
            </a:prstGeom>
            <a:solidFill>
              <a:srgbClr val="F97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7938" y="1591445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Range Limits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391" y="2389746"/>
              <a:ext cx="13147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Arial" charset="0"/>
                  <a:ea typeface="Arial" charset="0"/>
                  <a:cs typeface="Arial" charset="0"/>
                </a:rPr>
                <a:t>Sample </a:t>
              </a:r>
            </a:p>
            <a:p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Site</a:t>
              </a:r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1673660" y="2162433"/>
              <a:ext cx="246751" cy="1184311"/>
            </a:xfrm>
            <a:prstGeom prst="rightBrac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7938" y="1869173"/>
            <a:ext cx="991617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Upper</a:t>
            </a:r>
          </a:p>
          <a:p>
            <a:endParaRPr lang="en-US" sz="1100" dirty="0"/>
          </a:p>
          <a:p>
            <a:r>
              <a:rPr lang="en-US" sz="2000" dirty="0" smtClean="0"/>
              <a:t>Middle</a:t>
            </a:r>
          </a:p>
          <a:p>
            <a:endParaRPr lang="en-US" sz="1050" dirty="0"/>
          </a:p>
          <a:p>
            <a:r>
              <a:rPr lang="en-US" sz="2000" dirty="0" smtClean="0"/>
              <a:t>Lower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37" y="5238659"/>
            <a:ext cx="984000" cy="147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18" y="5238659"/>
            <a:ext cx="984000" cy="147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79" y="5238659"/>
            <a:ext cx="987859" cy="147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455" y="5238659"/>
            <a:ext cx="984000" cy="147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16" y="5238659"/>
            <a:ext cx="984000" cy="147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8" y="5247871"/>
            <a:ext cx="984000" cy="147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37" y="5238659"/>
            <a:ext cx="984000" cy="1476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5938" y="4729139"/>
            <a:ext cx="957930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400" i="1" dirty="0" err="1" smtClean="0"/>
              <a:t>Alzatea</a:t>
            </a:r>
            <a:r>
              <a:rPr lang="en-GB" sz="1400" i="1" dirty="0" smtClean="0"/>
              <a:t> </a:t>
            </a:r>
            <a:r>
              <a:rPr lang="en-GB" sz="1400" i="1" dirty="0" err="1" smtClean="0"/>
              <a:t>verticillata</a:t>
            </a:r>
            <a:endParaRPr lang="en-GB" sz="1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1819477" y="4729139"/>
            <a:ext cx="957930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400" i="1" dirty="0" err="1" smtClean="0"/>
              <a:t>Clethra</a:t>
            </a:r>
            <a:endParaRPr lang="en-GB" sz="1400" i="1" dirty="0" smtClean="0"/>
          </a:p>
          <a:p>
            <a:r>
              <a:rPr lang="en-GB" sz="1400" i="1" dirty="0" err="1" smtClean="0"/>
              <a:t>revoluta</a:t>
            </a:r>
            <a:endParaRPr lang="en-GB" sz="1400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3123016" y="4729139"/>
            <a:ext cx="957930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400" i="1" dirty="0" err="1" smtClean="0"/>
              <a:t>Clusia</a:t>
            </a:r>
            <a:r>
              <a:rPr lang="en-GB" sz="1400" i="1" dirty="0" smtClean="0"/>
              <a:t> </a:t>
            </a:r>
          </a:p>
          <a:p>
            <a:r>
              <a:rPr lang="en-GB" sz="1400" i="1" dirty="0" err="1" smtClean="0"/>
              <a:t>thurifera</a:t>
            </a:r>
            <a:endParaRPr lang="en-GB" sz="14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4377437" y="4729139"/>
            <a:ext cx="124869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400" i="1" dirty="0" err="1" smtClean="0"/>
              <a:t>Dictyocaryum</a:t>
            </a:r>
            <a:endParaRPr lang="en-GB" sz="1400" i="1" dirty="0" smtClean="0"/>
          </a:p>
          <a:p>
            <a:r>
              <a:rPr lang="en-GB" sz="1400" i="1" dirty="0" err="1" smtClean="0"/>
              <a:t>lamarckianum</a:t>
            </a:r>
            <a:endParaRPr lang="en-GB" sz="14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5673499" y="4724902"/>
            <a:ext cx="1204681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400" i="1" dirty="0" err="1" smtClean="0"/>
              <a:t>Hedyosmum</a:t>
            </a:r>
            <a:endParaRPr lang="en-GB" sz="1400" i="1" dirty="0"/>
          </a:p>
          <a:p>
            <a:r>
              <a:rPr lang="en-GB" sz="1400" i="1" dirty="0" err="1" smtClean="0"/>
              <a:t>goudotianum</a:t>
            </a:r>
            <a:endParaRPr lang="en-GB" sz="14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6965199" y="4724902"/>
            <a:ext cx="957930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400" i="1" dirty="0" err="1" smtClean="0"/>
              <a:t>Iriartea</a:t>
            </a:r>
            <a:endParaRPr lang="en-GB" sz="1400" i="1" dirty="0" smtClean="0"/>
          </a:p>
          <a:p>
            <a:r>
              <a:rPr lang="en-GB" sz="1400" i="1" dirty="0" err="1" smtClean="0"/>
              <a:t>deltoidea</a:t>
            </a:r>
            <a:endParaRPr lang="en-GB" sz="1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8267377" y="4724651"/>
            <a:ext cx="957930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400" i="1" dirty="0" err="1" smtClean="0"/>
              <a:t>Myrcia</a:t>
            </a:r>
            <a:r>
              <a:rPr lang="en-GB" sz="1400" i="1" dirty="0" smtClean="0"/>
              <a:t> </a:t>
            </a:r>
          </a:p>
          <a:p>
            <a:r>
              <a:rPr lang="en-GB" sz="1400" dirty="0" smtClean="0"/>
              <a:t>spp.</a:t>
            </a:r>
            <a:endParaRPr lang="en-GB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9576309" y="4732394"/>
            <a:ext cx="957930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400" i="1" dirty="0" err="1" smtClean="0"/>
              <a:t>Schefflera</a:t>
            </a:r>
            <a:endParaRPr lang="en-GB" sz="1400" i="1" dirty="0" smtClean="0"/>
          </a:p>
          <a:p>
            <a:r>
              <a:rPr lang="en-GB" sz="1400" i="1" dirty="0" err="1" smtClean="0"/>
              <a:t>patula</a:t>
            </a:r>
            <a:endParaRPr lang="en-GB" sz="14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874937" y="4724651"/>
            <a:ext cx="957930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400" i="1" dirty="0" err="1" smtClean="0"/>
              <a:t>Tapirira</a:t>
            </a:r>
            <a:endParaRPr lang="en-GB" sz="1400" i="1" dirty="0" smtClean="0"/>
          </a:p>
          <a:p>
            <a:r>
              <a:rPr lang="en-GB" sz="1400" i="1" dirty="0" err="1" smtClean="0"/>
              <a:t>guianensis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6093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661</Words>
  <Application>Microsoft Macintosh PowerPoint</Application>
  <PresentationFormat>Widescreen</PresentationFormat>
  <Paragraphs>250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Cambria Math</vt:lpstr>
      <vt:lpstr>Arial</vt:lpstr>
      <vt:lpstr>Office Theme</vt:lpstr>
      <vt:lpstr>Improving the accuracy of elevational range shift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competition interactions limit elevational range shifts?</dc:title>
  <dc:creator>GODLEE John</dc:creator>
  <cp:lastModifiedBy>GODLEE John</cp:lastModifiedBy>
  <cp:revision>144</cp:revision>
  <dcterms:created xsi:type="dcterms:W3CDTF">2016-05-07T11:15:58Z</dcterms:created>
  <dcterms:modified xsi:type="dcterms:W3CDTF">2016-05-11T17:44:19Z</dcterms:modified>
</cp:coreProperties>
</file>